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3.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1.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notesSlide+xml" PartName="/ppt/notesSlides/notesSlide4.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735750" cy="98663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626" cy="495181"/>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15599" y="0"/>
            <a:ext cx="2918626" cy="495181"/>
          </a:xfrm>
          <a:prstGeom prst="rect">
            <a:avLst/>
          </a:prstGeom>
        </p:spPr>
        <p:txBody>
          <a:bodyPr vert="horz" lIns="91440" tIns="45720" rIns="91440" bIns="45720" rtlCol="0"/>
          <a:lstStyle>
            <a:lvl1pPr algn="r">
              <a:defRPr sz="1200"/>
            </a:lvl1pPr>
          </a:lstStyle>
          <a:p>
            <a:fld id="{677A471D-9ACD-4016-91BB-33D8A3120F50}" type="datetimeFigureOut">
              <a:rPr lang="en-SG" smtClean="0"/>
              <a:t>10/02/19</a:t>
            </a:fld>
            <a:endParaRPr lang="en-SG"/>
          </a:p>
        </p:txBody>
      </p:sp>
      <p:sp>
        <p:nvSpPr>
          <p:cNvPr id="4" name="Slide Image Placeholder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73885" y="4748314"/>
            <a:ext cx="5387995" cy="38851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1" y="9371132"/>
            <a:ext cx="2918626" cy="495181"/>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15599" y="9371132"/>
            <a:ext cx="2918626" cy="495181"/>
          </a:xfrm>
          <a:prstGeom prst="rect">
            <a:avLst/>
          </a:prstGeom>
        </p:spPr>
        <p:txBody>
          <a:bodyPr vert="horz" lIns="91440" tIns="45720" rIns="91440" bIns="45720" rtlCol="0" anchor="b"/>
          <a:lstStyle>
            <a:lvl1pPr algn="r">
              <a:defRPr sz="1200"/>
            </a:lvl1pPr>
          </a:lstStyle>
          <a:p>
            <a:fld id="{E32184CD-B403-489E-A515-8BD73D035793}" type="slidenum">
              <a:rPr lang="en-SG" smtClean="0"/>
              <a:t>‹#›</a:t>
            </a:fld>
            <a:endParaRPr lang="en-SG"/>
          </a:p>
        </p:txBody>
      </p:sp>
    </p:spTree>
    <p:extLst>
      <p:ext uri="{BB962C8B-B14F-4D97-AF65-F5344CB8AC3E}">
        <p14:creationId xmlns:p14="http://schemas.microsoft.com/office/powerpoint/2010/main" val="1250585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1</a:t>
            </a:fld>
            <a:endParaRPr lang="en-SG" dirty="0"/>
          </a:p>
        </p:txBody>
      </p:sp>
    </p:spTree>
    <p:extLst>
      <p:ext uri="{BB962C8B-B14F-4D97-AF65-F5344CB8AC3E}">
        <p14:creationId xmlns:p14="http://schemas.microsoft.com/office/powerpoint/2010/main" val="112492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10</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11</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12</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13</a:t>
            </a:fld>
            <a:endParaRPr lang="en-SG" dirty="0"/>
          </a:p>
        </p:txBody>
      </p:sp>
    </p:spTree>
    <p:extLst>
      <p:ext uri="{BB962C8B-B14F-4D97-AF65-F5344CB8AC3E}">
        <p14:creationId xmlns:p14="http://schemas.microsoft.com/office/powerpoint/2010/main" val="2627076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2</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smtClean="0">
                <a:latin typeface="Arial"/>
                <a:cs typeface="Arial"/>
              </a:rPr>
              <a:t>It is envisioned that the CICC in Xi’an</a:t>
            </a:r>
            <a:r>
              <a:rPr lang="en-SG" baseline="0" dirty="0" smtClean="0">
                <a:latin typeface="Arial"/>
                <a:cs typeface="Arial"/>
              </a:rPr>
              <a:t> </a:t>
            </a:r>
            <a:r>
              <a:rPr lang="en-SG" dirty="0" smtClean="0">
                <a:latin typeface="Arial"/>
                <a:cs typeface="Arial"/>
              </a:rPr>
              <a:t>will focus on disputes arising from projects on land as Xi’an is the starting point of the ancient Silk Road. The CICC in Shenzhen</a:t>
            </a:r>
            <a:r>
              <a:rPr lang="en-SG" baseline="0" dirty="0" smtClean="0">
                <a:latin typeface="Arial"/>
                <a:cs typeface="Arial"/>
              </a:rPr>
              <a:t> </a:t>
            </a:r>
            <a:r>
              <a:rPr lang="en-SG" dirty="0" smtClean="0">
                <a:latin typeface="Arial"/>
                <a:cs typeface="Arial"/>
              </a:rPr>
              <a:t>will focus on disputes arising from infrastructural developments along the coastline of the maritime routes.</a:t>
            </a:r>
            <a:endParaRPr lang="en-SG" dirty="0">
              <a:latin typeface="Arial"/>
              <a:cs typeface="Arial"/>
            </a:endParaRPr>
          </a:p>
        </p:txBody>
      </p:sp>
      <p:sp>
        <p:nvSpPr>
          <p:cNvPr id="4" name="Slide Number Placeholder 3"/>
          <p:cNvSpPr>
            <a:spLocks noGrp="1"/>
          </p:cNvSpPr>
          <p:nvPr>
            <p:ph type="sldNum" sz="quarter" idx="10"/>
          </p:nvPr>
        </p:nvSpPr>
        <p:spPr/>
        <p:txBody>
          <a:bodyPr/>
          <a:lstStyle/>
          <a:p>
            <a:fld id="{E32184CD-B403-489E-A515-8BD73D035793}" type="slidenum">
              <a:rPr lang="en-SG" smtClean="0"/>
              <a:t>3</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dirty="0" smtClean="0">
                <a:latin typeface="Arial"/>
                <a:cs typeface="Arial"/>
              </a:rPr>
              <a:t>Under Article 34 of the Civil Procedure Law, the parties may refer a dispute to a court in a place with a connection to the particular dispute (e.g. where the defendant is domiciled, where the contract is performed, where the contract is signed, where the claimant is domiciled or where the subject matter is located).</a:t>
            </a:r>
          </a:p>
          <a:p>
            <a:pPr marL="0" marR="0" lvl="1" indent="0" algn="l" defTabSz="914400" rtl="0" eaLnBrk="1" fontAlgn="auto" latinLnBrk="0" hangingPunct="1">
              <a:lnSpc>
                <a:spcPct val="100000"/>
              </a:lnSpc>
              <a:spcBef>
                <a:spcPts val="0"/>
              </a:spcBef>
              <a:spcAft>
                <a:spcPts val="0"/>
              </a:spcAft>
              <a:buClrTx/>
              <a:buSzTx/>
              <a:buFont typeface="+mj-lt"/>
              <a:buNone/>
              <a:tabLst/>
              <a:defRPr/>
            </a:pPr>
            <a:endParaRPr lang="en-GB" sz="1200" dirty="0" smtClean="0">
              <a:latin typeface="Arial"/>
              <a:cs typeface="Arial"/>
            </a:endParaRP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dirty="0" smtClean="0">
                <a:latin typeface="Arial"/>
                <a:cs typeface="Arial"/>
              </a:rPr>
              <a:t>The</a:t>
            </a:r>
            <a:r>
              <a:rPr lang="en-GB" sz="1200" baseline="0" dirty="0" smtClean="0">
                <a:latin typeface="Arial"/>
                <a:cs typeface="Arial"/>
              </a:rPr>
              <a:t> </a:t>
            </a:r>
            <a:r>
              <a:rPr lang="en-GB" sz="1200" dirty="0" smtClean="0">
                <a:latin typeface="Arial"/>
                <a:cs typeface="Arial"/>
              </a:rPr>
              <a:t>“</a:t>
            </a:r>
            <a:r>
              <a:rPr lang="en-GB" sz="1200" b="1" dirty="0" smtClean="0">
                <a:latin typeface="Arial"/>
                <a:cs typeface="Arial"/>
              </a:rPr>
              <a:t>Regulations</a:t>
            </a:r>
            <a:r>
              <a:rPr lang="en-GB" sz="1200" dirty="0" smtClean="0">
                <a:latin typeface="Arial"/>
                <a:cs typeface="Arial"/>
              </a:rPr>
              <a:t>” refer to the Regulations of the SPC on Several Issues Concerning the Establishment of International Commercial Courts which came into force on 1 July 2018, and which established the CICC. </a:t>
            </a:r>
          </a:p>
          <a:p>
            <a:pPr marL="0" marR="0" lvl="1" indent="0" algn="l" defTabSz="914400" rtl="0" eaLnBrk="1" fontAlgn="auto" latinLnBrk="0" hangingPunct="1">
              <a:lnSpc>
                <a:spcPct val="100000"/>
              </a:lnSpc>
              <a:spcBef>
                <a:spcPts val="0"/>
              </a:spcBef>
              <a:spcAft>
                <a:spcPts val="0"/>
              </a:spcAft>
              <a:buClrTx/>
              <a:buSzTx/>
              <a:buFont typeface="+mj-lt"/>
              <a:buNone/>
              <a:tabLst/>
              <a:defRPr/>
            </a:pPr>
            <a:endParaRPr lang="en-GB" sz="1200" dirty="0" smtClean="0">
              <a:latin typeface="Arial"/>
              <a:cs typeface="Arial"/>
            </a:endParaRP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dirty="0" smtClean="0">
                <a:latin typeface="Arial"/>
                <a:cs typeface="Arial"/>
              </a:rPr>
              <a:t>Under Article 3 of the Regulations, an “</a:t>
            </a:r>
            <a:r>
              <a:rPr lang="en-GB" sz="1200" b="1" dirty="0" smtClean="0">
                <a:latin typeface="Arial"/>
                <a:cs typeface="Arial"/>
              </a:rPr>
              <a:t>international commercial case</a:t>
            </a:r>
            <a:r>
              <a:rPr lang="en-GB" sz="1200" dirty="0" smtClean="0">
                <a:latin typeface="Arial"/>
                <a:cs typeface="Arial"/>
              </a:rPr>
              <a:t>” is defined as any case in which at least one of the following criteria is present:</a:t>
            </a:r>
          </a:p>
          <a:p>
            <a:pPr marL="628650" marR="0" lvl="2" indent="-171450" algn="l" defTabSz="914400" rtl="0" eaLnBrk="1" fontAlgn="auto" latinLnBrk="0" hangingPunct="1">
              <a:lnSpc>
                <a:spcPct val="100000"/>
              </a:lnSpc>
              <a:spcBef>
                <a:spcPts val="0"/>
              </a:spcBef>
              <a:spcAft>
                <a:spcPts val="0"/>
              </a:spcAft>
              <a:buClrTx/>
              <a:buSzTx/>
              <a:buFont typeface="Wingdings" charset="2"/>
              <a:buChar char="§"/>
              <a:tabLst/>
              <a:defRPr/>
            </a:pPr>
            <a:r>
              <a:rPr lang="en-GB" sz="1200" dirty="0" smtClean="0">
                <a:latin typeface="Arial"/>
                <a:cs typeface="Arial"/>
              </a:rPr>
              <a:t>one or both parties are foreign nationals;</a:t>
            </a:r>
          </a:p>
          <a:p>
            <a:pPr marL="628650" marR="0" lvl="2" indent="-171450" algn="l" defTabSz="914400" rtl="0" eaLnBrk="1" fontAlgn="auto" latinLnBrk="0" hangingPunct="1">
              <a:lnSpc>
                <a:spcPct val="100000"/>
              </a:lnSpc>
              <a:spcBef>
                <a:spcPts val="0"/>
              </a:spcBef>
              <a:spcAft>
                <a:spcPts val="0"/>
              </a:spcAft>
              <a:buClrTx/>
              <a:buSzTx/>
              <a:buFont typeface="Wingdings" charset="2"/>
              <a:buChar char="§"/>
              <a:tabLst/>
              <a:defRPr/>
            </a:pPr>
            <a:r>
              <a:rPr lang="en-GB" sz="1200" dirty="0" smtClean="0">
                <a:latin typeface="Arial"/>
                <a:cs typeface="Arial"/>
              </a:rPr>
              <a:t>one or both parties reside outside China (even if they are both Chinese nationals);</a:t>
            </a:r>
          </a:p>
          <a:p>
            <a:pPr marL="628650" marR="0" lvl="2" indent="-171450" algn="l" defTabSz="914400" rtl="0" eaLnBrk="1" fontAlgn="auto" latinLnBrk="0" hangingPunct="1">
              <a:lnSpc>
                <a:spcPct val="100000"/>
              </a:lnSpc>
              <a:spcBef>
                <a:spcPts val="0"/>
              </a:spcBef>
              <a:spcAft>
                <a:spcPts val="0"/>
              </a:spcAft>
              <a:buClrTx/>
              <a:buSzTx/>
              <a:buFont typeface="Wingdings" charset="2"/>
              <a:buChar char="§"/>
              <a:tabLst/>
              <a:defRPr/>
            </a:pPr>
            <a:r>
              <a:rPr lang="en-GB" sz="1200" dirty="0" smtClean="0">
                <a:latin typeface="Arial"/>
                <a:cs typeface="Arial"/>
              </a:rPr>
              <a:t>the object in dispute is outside the territory of China; and/or</a:t>
            </a:r>
          </a:p>
          <a:p>
            <a:pPr marL="628650" marR="0" lvl="2" indent="-171450" algn="l" defTabSz="914400" rtl="0" eaLnBrk="1" fontAlgn="auto" latinLnBrk="0" hangingPunct="1">
              <a:lnSpc>
                <a:spcPct val="100000"/>
              </a:lnSpc>
              <a:spcBef>
                <a:spcPts val="0"/>
              </a:spcBef>
              <a:spcAft>
                <a:spcPts val="0"/>
              </a:spcAft>
              <a:buClrTx/>
              <a:buSzTx/>
              <a:buFont typeface="Wingdings" charset="2"/>
              <a:buChar char="§"/>
              <a:tabLst/>
              <a:defRPr/>
            </a:pPr>
            <a:r>
              <a:rPr lang="en-GB" sz="1200" dirty="0" smtClean="0">
                <a:latin typeface="Arial"/>
                <a:cs typeface="Arial"/>
              </a:rPr>
              <a:t>“legal facts” that create, change, or terminate the commercial relationship have taken place outside China.</a:t>
            </a:r>
          </a:p>
        </p:txBody>
      </p:sp>
      <p:sp>
        <p:nvSpPr>
          <p:cNvPr id="4" name="Slide Number Placeholder 3"/>
          <p:cNvSpPr>
            <a:spLocks noGrp="1"/>
          </p:cNvSpPr>
          <p:nvPr>
            <p:ph type="sldNum" sz="quarter" idx="10"/>
          </p:nvPr>
        </p:nvSpPr>
        <p:spPr/>
        <p:txBody>
          <a:bodyPr/>
          <a:lstStyle/>
          <a:p>
            <a:fld id="{E32184CD-B403-489E-A515-8BD73D035793}" type="slidenum">
              <a:rPr lang="en-SG" smtClean="0"/>
              <a:t>4</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5</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6</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SG" sz="1200" b="1" dirty="0" smtClean="0">
                <a:latin typeface="Arial"/>
                <a:cs typeface="Arial"/>
              </a:rPr>
              <a:t>London Commercial Court</a:t>
            </a:r>
            <a:r>
              <a:rPr lang="en-SG" sz="1200" b="1" baseline="0" dirty="0" smtClean="0">
                <a:latin typeface="Arial"/>
                <a:cs typeface="Arial"/>
              </a:rPr>
              <a:t> </a:t>
            </a:r>
            <a:r>
              <a:rPr lang="mr-IN" sz="1200" baseline="0" dirty="0" smtClean="0">
                <a:latin typeface="Arial"/>
                <a:cs typeface="Arial"/>
              </a:rPr>
              <a:t>–</a:t>
            </a:r>
            <a:r>
              <a:rPr lang="en-SG" sz="1200" dirty="0" smtClean="0">
                <a:latin typeface="Arial"/>
                <a:cs typeface="Arial"/>
              </a:rPr>
              <a:t> This is probably the most famous international commercial court in the world, but it is relatively far from Asia, and London legal fees are extremely expensive, particularly because of the need to engage solicitors as well as barristers, which may support its claim to have the most highly qualified and experienced commercial bar in the world, but cost is nevertheless a negative feature. </a:t>
            </a:r>
          </a:p>
          <a:p>
            <a:pPr marL="0" indent="0">
              <a:buFont typeface="+mj-lt"/>
              <a:buNone/>
            </a:pPr>
            <a:endParaRPr lang="en-SG" sz="1200" dirty="0" smtClean="0">
              <a:latin typeface="Arial"/>
              <a:cs typeface="Arial"/>
            </a:endParaRPr>
          </a:p>
          <a:p>
            <a:pPr marL="228600" indent="-228600">
              <a:buFont typeface="+mj-lt"/>
              <a:buAutoNum type="arabicPeriod"/>
            </a:pPr>
            <a:r>
              <a:rPr lang="en-SG" sz="1200" b="1" dirty="0" smtClean="0">
                <a:latin typeface="Arial"/>
                <a:cs typeface="Arial"/>
              </a:rPr>
              <a:t>Hong Kong</a:t>
            </a:r>
            <a:r>
              <a:rPr lang="en-SG" sz="1200" b="1" baseline="0" dirty="0" smtClean="0">
                <a:latin typeface="Arial"/>
                <a:cs typeface="Arial"/>
              </a:rPr>
              <a:t> </a:t>
            </a:r>
            <a:r>
              <a:rPr lang="mr-IN" sz="1200" baseline="0" dirty="0" smtClean="0">
                <a:latin typeface="Arial"/>
                <a:cs typeface="Arial"/>
              </a:rPr>
              <a:t>–</a:t>
            </a:r>
            <a:r>
              <a:rPr lang="en-SG" sz="1200" dirty="0" smtClean="0">
                <a:latin typeface="Arial"/>
                <a:cs typeface="Arial"/>
              </a:rPr>
              <a:t> A good candidate for BRI because of its geographical position, but it follows the British model of having the compulsory barrister-solicitor pairing, and has high chargeout rates compared to elsewhere in Asia. </a:t>
            </a:r>
          </a:p>
          <a:p>
            <a:pPr marL="0" indent="0">
              <a:buFont typeface="+mj-lt"/>
              <a:buNone/>
            </a:pPr>
            <a:endParaRPr lang="en-SG" sz="1200" dirty="0" smtClean="0">
              <a:latin typeface="Arial"/>
              <a:cs typeface="Arial"/>
            </a:endParaRPr>
          </a:p>
          <a:p>
            <a:pPr marL="228600" indent="-228600">
              <a:buFont typeface="+mj-lt"/>
              <a:buAutoNum type="arabicPeriod"/>
            </a:pPr>
            <a:r>
              <a:rPr lang="en-SG" sz="1200" b="1" dirty="0" smtClean="0">
                <a:latin typeface="Arial"/>
                <a:cs typeface="Arial"/>
              </a:rPr>
              <a:t>Singapore International Commercial</a:t>
            </a:r>
            <a:r>
              <a:rPr lang="en-SG" sz="1200" b="1" baseline="0" dirty="0" smtClean="0">
                <a:latin typeface="Arial"/>
                <a:cs typeface="Arial"/>
              </a:rPr>
              <a:t> Court</a:t>
            </a:r>
            <a:r>
              <a:rPr lang="en-SG" sz="1200" b="0" baseline="0" dirty="0" smtClean="0">
                <a:latin typeface="Arial"/>
                <a:cs typeface="Arial"/>
              </a:rPr>
              <a:t> </a:t>
            </a:r>
            <a:r>
              <a:rPr lang="mr-IN" sz="1200" b="0" baseline="0" dirty="0" smtClean="0">
                <a:latin typeface="Arial"/>
                <a:cs typeface="Arial"/>
              </a:rPr>
              <a:t>–</a:t>
            </a:r>
            <a:r>
              <a:rPr lang="en-SG" sz="1200" dirty="0" smtClean="0">
                <a:latin typeface="Arial"/>
                <a:cs typeface="Arial"/>
              </a:rPr>
              <a:t> This has a dedicated international  commercial court which has several unique features ( foreign judges sitting together with Singapore judges, several of the foreign judges being from civil law jurisdictions, making them more attractive to litigants from civil law jurisdictions like China, Indonesia, and all of the Eurasian  and nearly all of the European nations.</a:t>
            </a:r>
          </a:p>
          <a:p>
            <a:pPr marL="0" indent="0">
              <a:buFont typeface="+mj-lt"/>
              <a:buNone/>
            </a:pPr>
            <a:endParaRPr lang="en-SG" sz="1200" dirty="0" smtClean="0">
              <a:latin typeface="Arial"/>
              <a:cs typeface="Arial"/>
            </a:endParaRPr>
          </a:p>
          <a:p>
            <a:pPr marL="228600" indent="-228600">
              <a:buFont typeface="+mj-lt"/>
              <a:buAutoNum type="arabicPeriod"/>
            </a:pPr>
            <a:r>
              <a:rPr lang="en-SG" sz="1200" b="1" dirty="0" smtClean="0">
                <a:latin typeface="Arial"/>
                <a:cs typeface="Arial"/>
              </a:rPr>
              <a:t>Dubai International Financial Centre (DIFC) Courts</a:t>
            </a:r>
            <a:r>
              <a:rPr lang="en-SG" sz="1200" b="1" baseline="0" dirty="0" smtClean="0">
                <a:latin typeface="Arial"/>
                <a:cs typeface="Arial"/>
              </a:rPr>
              <a:t> </a:t>
            </a:r>
            <a:r>
              <a:rPr lang="mr-IN" sz="1200" baseline="0" dirty="0" smtClean="0">
                <a:latin typeface="Arial"/>
                <a:cs typeface="Arial"/>
              </a:rPr>
              <a:t>–</a:t>
            </a:r>
            <a:r>
              <a:rPr lang="en-SG" sz="1200" dirty="0" smtClean="0">
                <a:latin typeface="Arial"/>
                <a:cs typeface="Arial"/>
              </a:rPr>
              <a:t> This is also a geographically  well positioned English speaking court which operates on an English model but with judges from different parts of the British Commonwealth, as well as several local Emirati judges who are civil law trained.</a:t>
            </a:r>
          </a:p>
          <a:p>
            <a:pPr marL="0" indent="0">
              <a:buFont typeface="+mj-lt"/>
              <a:buNone/>
            </a:pPr>
            <a:endParaRPr lang="en-SG" sz="1200" dirty="0" smtClean="0">
              <a:latin typeface="Arial"/>
              <a:cs typeface="Arial"/>
            </a:endParaRPr>
          </a:p>
          <a:p>
            <a:pPr marL="228600" indent="-228600">
              <a:buFont typeface="+mj-lt"/>
              <a:buAutoNum type="arabicPeriod"/>
            </a:pPr>
            <a:r>
              <a:rPr lang="en-SG" sz="1200" b="1" dirty="0" smtClean="0">
                <a:latin typeface="Arial"/>
                <a:cs typeface="Arial"/>
              </a:rPr>
              <a:t>Others</a:t>
            </a:r>
            <a:r>
              <a:rPr lang="en-SG" sz="1200" b="1" baseline="0" dirty="0" smtClean="0">
                <a:latin typeface="Arial"/>
                <a:cs typeface="Arial"/>
              </a:rPr>
              <a:t>: </a:t>
            </a:r>
            <a:r>
              <a:rPr lang="en-SG" sz="1200" b="1" dirty="0" smtClean="0">
                <a:latin typeface="Arial"/>
                <a:cs typeface="Arial"/>
              </a:rPr>
              <a:t>Qatar International Court, Abu Dhabi Global Market Courts and Astana International Financial Centre Court</a:t>
            </a:r>
            <a:r>
              <a:rPr lang="en-SG" sz="1200" b="1" baseline="0" dirty="0" smtClean="0">
                <a:latin typeface="Arial"/>
                <a:cs typeface="Arial"/>
              </a:rPr>
              <a:t> </a:t>
            </a:r>
            <a:r>
              <a:rPr lang="mr-IN" sz="1200" baseline="0" dirty="0" smtClean="0">
                <a:latin typeface="Arial"/>
                <a:cs typeface="Arial"/>
              </a:rPr>
              <a:t>–</a:t>
            </a:r>
            <a:r>
              <a:rPr lang="en-SG" sz="1200" dirty="0" smtClean="0">
                <a:latin typeface="Arial"/>
                <a:cs typeface="Arial"/>
              </a:rPr>
              <a:t> These courts all have more or less the same features as the DIFC Courts but are nowhere as successful as the DIFCC, so there is no obvious reason to prefer any of them over the DIFCC.</a:t>
            </a:r>
          </a:p>
        </p:txBody>
      </p:sp>
      <p:sp>
        <p:nvSpPr>
          <p:cNvPr id="4" name="Slide Number Placeholder 3"/>
          <p:cNvSpPr>
            <a:spLocks noGrp="1"/>
          </p:cNvSpPr>
          <p:nvPr>
            <p:ph type="sldNum" sz="quarter" idx="10"/>
          </p:nvPr>
        </p:nvSpPr>
        <p:spPr/>
        <p:txBody>
          <a:bodyPr/>
          <a:lstStyle/>
          <a:p>
            <a:fld id="{E32184CD-B403-489E-A515-8BD73D035793}" type="slidenum">
              <a:rPr lang="en-SG" smtClean="0"/>
              <a:t>7</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8</a:t>
            </a:fld>
            <a:endParaRPr lang="en-SG" dirty="0"/>
          </a:p>
        </p:txBody>
      </p:sp>
    </p:spTree>
    <p:extLst>
      <p:ext uri="{BB962C8B-B14F-4D97-AF65-F5344CB8AC3E}">
        <p14:creationId xmlns:p14="http://schemas.microsoft.com/office/powerpoint/2010/main" val="2396061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E32184CD-B403-489E-A515-8BD73D035793}" type="slidenum">
              <a:rPr lang="en-SG" smtClean="0"/>
              <a:t>9</a:t>
            </a:fld>
            <a:endParaRPr lang="en-SG" dirty="0"/>
          </a:p>
        </p:txBody>
      </p:sp>
    </p:spTree>
    <p:extLst>
      <p:ext uri="{BB962C8B-B14F-4D97-AF65-F5344CB8AC3E}">
        <p14:creationId xmlns:p14="http://schemas.microsoft.com/office/powerpoint/2010/main" val="2396061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59159358-031C-4AAB-B5F2-47B6A197CDAA}" type="datetime1">
              <a:rPr lang="en-US" smtClean="0"/>
              <a:t>10/02/19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876636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6586B6-82CA-4302-8253-8BBEF3E0F0E5}" type="datetime1">
              <a:rPr lang="en-US" smtClean="0"/>
              <a:t>10/02/19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895998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62E54EC-EEC5-4FF2-B2C3-4FDBCCA3E99A}" type="datetime1">
              <a:rPr lang="en-US" smtClean="0"/>
              <a:t>10/02/19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1885668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E47A706D-22E1-4939-8D3E-70A8BF22F0FD}" type="datetime1">
              <a:rPr lang="en-US" smtClean="0"/>
              <a:t>10/02/19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1528362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BBE4EE4-8C84-408C-9822-EA862B892786}" type="datetime1">
              <a:rPr lang="en-US" smtClean="0"/>
              <a:t>10/02/19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3281057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ACF6CD48-90F4-4FD0-BE01-92C5AC641188}" type="datetime1">
              <a:rPr lang="en-US" smtClean="0"/>
              <a:t>10/02/19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82661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E36B301-41BB-4E83-B59D-26D159E1C4A6}" type="datetime1">
              <a:rPr lang="en-US" smtClean="0"/>
              <a:t>10/02/19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10812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1AF7F3E9-D81C-4775-8888-E41086A5BB57}" type="datetime1">
              <a:rPr lang="en-US" smtClean="0"/>
              <a:t>10/02/19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1948859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E0510-B722-4665-B3A0-4DA9B0CABB12}" type="datetime1">
              <a:rPr lang="en-US" smtClean="0"/>
              <a:t>10/02/19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4173605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B6CB5F1-6A52-4BFC-849E-F7DEF69C8F47}" type="datetime1">
              <a:rPr lang="en-US" smtClean="0"/>
              <a:t>10/02/19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1060996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60E11EB-5D9C-46B8-ACDC-7C506F3C25A3}" type="datetime1">
              <a:rPr lang="en-US" smtClean="0"/>
              <a:t>10/02/19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6A3F1-2C72-6846-B5BC-C46B86DD111A}" type="slidenum">
              <a:rPr lang="en-US" smtClean="0"/>
              <a:t>‹#›</a:t>
            </a:fld>
            <a:endParaRPr lang="en-US"/>
          </a:p>
        </p:txBody>
      </p:sp>
    </p:spTree>
    <p:extLst>
      <p:ext uri="{BB962C8B-B14F-4D97-AF65-F5344CB8AC3E}">
        <p14:creationId xmlns:p14="http://schemas.microsoft.com/office/powerpoint/2010/main" val="3997857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0E2B9-181E-433E-8791-559C8614E99B}" type="datetime1">
              <a:rPr lang="en-US" smtClean="0"/>
              <a:t>10/02/19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76A3F1-2C72-6846-B5BC-C46B86DD111A}" type="slidenum">
              <a:rPr lang="en-US" smtClean="0"/>
              <a:t>‹#›</a:t>
            </a:fld>
            <a:endParaRPr lang="en-US"/>
          </a:p>
        </p:txBody>
      </p:sp>
    </p:spTree>
    <p:extLst>
      <p:ext uri="{BB962C8B-B14F-4D97-AF65-F5344CB8AC3E}">
        <p14:creationId xmlns:p14="http://schemas.microsoft.com/office/powerpoint/2010/main" val="2008439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59450C96-9C13-45E6-BB94-68CFF3DE9800}"/>
              </a:ext>
            </a:extLst>
          </p:cNvPr>
          <p:cNvSpPr/>
          <p:nvPr/>
        </p:nvSpPr>
        <p:spPr>
          <a:xfrm>
            <a:off x="0" y="3429000"/>
            <a:ext cx="9143999" cy="279080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SG" dirty="0">
              <a:latin typeface="Arial" panose="020B0604020202020204" pitchFamily="34" charset="0"/>
              <a:cs typeface="Arial" panose="020B0604020202020204" pitchFamily="34" charset="0"/>
            </a:endParaRPr>
          </a:p>
        </p:txBody>
      </p:sp>
      <p:sp>
        <p:nvSpPr>
          <p:cNvPr id="2" name="Title 1"/>
          <p:cNvSpPr>
            <a:spLocks noGrp="1"/>
          </p:cNvSpPr>
          <p:nvPr>
            <p:ph type="ctrTitle"/>
          </p:nvPr>
        </p:nvSpPr>
        <p:spPr>
          <a:xfrm>
            <a:off x="457200" y="1774538"/>
            <a:ext cx="8229600" cy="875207"/>
          </a:xfrm>
        </p:spPr>
        <p:txBody>
          <a:bodyPr>
            <a:noAutofit/>
          </a:bodyPr>
          <a:lstStyle/>
          <a:p>
            <a:pPr algn="l"/>
            <a:r>
              <a:rPr lang="en-US" sz="2800" b="1" dirty="0">
                <a:solidFill>
                  <a:schemeClr val="tx2"/>
                </a:solidFill>
                <a:latin typeface="Arial" panose="020B0604020202020204" pitchFamily="34" charset="0"/>
                <a:cs typeface="Arial" panose="020B0604020202020204" pitchFamily="34" charset="0"/>
              </a:rPr>
              <a:t>The Creation of a Dispute Resolution Regime for the </a:t>
            </a:r>
            <a:r>
              <a:rPr lang="en-US" sz="2800" b="1" dirty="0" smtClean="0">
                <a:solidFill>
                  <a:schemeClr val="tx2"/>
                </a:solidFill>
                <a:latin typeface="Arial" panose="020B0604020202020204" pitchFamily="34" charset="0"/>
                <a:cs typeface="Arial" panose="020B0604020202020204" pitchFamily="34" charset="0"/>
              </a:rPr>
              <a:t>Belt &amp; Road Initiative </a:t>
            </a:r>
            <a:endParaRPr lang="en-US" sz="4000" b="1" dirty="0">
              <a:solidFill>
                <a:schemeClr val="tx2"/>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457200" y="3099091"/>
            <a:ext cx="8229600" cy="1461815"/>
          </a:xfrm>
        </p:spPr>
        <p:txBody>
          <a:bodyPr>
            <a:normAutofit lnSpcReduction="10000"/>
          </a:bodyPr>
          <a:lstStyle/>
          <a:p>
            <a:pPr algn="l"/>
            <a:r>
              <a:rPr lang="en-GB" sz="2000" dirty="0" smtClean="0">
                <a:solidFill>
                  <a:schemeClr val="tx1">
                    <a:lumMod val="95000"/>
                    <a:lumOff val="5000"/>
                  </a:schemeClr>
                </a:solidFill>
                <a:latin typeface="Arial" panose="020B0604020202020204" pitchFamily="34" charset="0"/>
                <a:cs typeface="Arial" panose="020B0604020202020204" pitchFamily="34" charset="0"/>
              </a:rPr>
              <a:t>Middle East Institute (MEI), National University of Singapore</a:t>
            </a:r>
            <a:endParaRPr lang="en-GB" sz="2000" dirty="0">
              <a:solidFill>
                <a:schemeClr val="tx1">
                  <a:lumMod val="95000"/>
                  <a:lumOff val="5000"/>
                </a:schemeClr>
              </a:solidFill>
              <a:latin typeface="Arial" panose="020B0604020202020204" pitchFamily="34" charset="0"/>
              <a:cs typeface="Arial" panose="020B0604020202020204" pitchFamily="34" charset="0"/>
            </a:endParaRPr>
          </a:p>
          <a:p>
            <a:pPr algn="l"/>
            <a:r>
              <a:rPr lang="en-GB" sz="2000" dirty="0" smtClean="0">
                <a:solidFill>
                  <a:schemeClr val="tx1">
                    <a:lumMod val="95000"/>
                    <a:lumOff val="5000"/>
                  </a:schemeClr>
                </a:solidFill>
                <a:latin typeface="Arial" panose="020B0604020202020204" pitchFamily="34" charset="0"/>
                <a:cs typeface="Arial" panose="020B0604020202020204" pitchFamily="34" charset="0"/>
              </a:rPr>
              <a:t>MEI Annual Conference 2019, </a:t>
            </a:r>
            <a:r>
              <a:rPr lang="en-GB" sz="2000" dirty="0">
                <a:solidFill>
                  <a:schemeClr val="tx1">
                    <a:lumMod val="95000"/>
                    <a:lumOff val="5000"/>
                  </a:schemeClr>
                </a:solidFill>
                <a:latin typeface="Arial" panose="020B0604020202020204" pitchFamily="34" charset="0"/>
                <a:cs typeface="Arial" panose="020B0604020202020204" pitchFamily="34" charset="0"/>
              </a:rPr>
              <a:t>Singapore</a:t>
            </a:r>
            <a:endParaRPr lang="en-US" sz="2000" dirty="0">
              <a:solidFill>
                <a:schemeClr val="tx1">
                  <a:lumMod val="95000"/>
                  <a:lumOff val="5000"/>
                </a:schemeClr>
              </a:solidFill>
              <a:latin typeface="Arial" panose="020B0604020202020204" pitchFamily="34" charset="0"/>
              <a:cs typeface="Arial" panose="020B0604020202020204" pitchFamily="34" charset="0"/>
            </a:endParaRPr>
          </a:p>
          <a:p>
            <a:pPr algn="l"/>
            <a:r>
              <a:rPr lang="en-US" sz="2000" dirty="0" smtClean="0">
                <a:solidFill>
                  <a:schemeClr val="tx1">
                    <a:lumMod val="95000"/>
                    <a:lumOff val="5000"/>
                  </a:schemeClr>
                </a:solidFill>
                <a:latin typeface="Arial" panose="020B0604020202020204" pitchFamily="34" charset="0"/>
                <a:cs typeface="Arial" panose="020B0604020202020204" pitchFamily="34" charset="0"/>
              </a:rPr>
              <a:t>11 February 2019</a:t>
            </a:r>
          </a:p>
          <a:p>
            <a:pPr algn="l"/>
            <a:r>
              <a:rPr lang="en-US" sz="2000" b="1" dirty="0" err="1" smtClean="0">
                <a:solidFill>
                  <a:schemeClr val="tx1">
                    <a:lumMod val="95000"/>
                    <a:lumOff val="5000"/>
                  </a:schemeClr>
                </a:solidFill>
                <a:latin typeface="Arial" panose="020B0604020202020204" pitchFamily="34" charset="0"/>
                <a:cs typeface="Arial" panose="020B0604020202020204" pitchFamily="34" charset="0"/>
              </a:rPr>
              <a:t>Dr</a:t>
            </a:r>
            <a:r>
              <a:rPr lang="en-US" sz="2000" b="1" dirty="0" smtClean="0">
                <a:solidFill>
                  <a:schemeClr val="tx1">
                    <a:lumMod val="95000"/>
                    <a:lumOff val="5000"/>
                  </a:schemeClr>
                </a:solidFill>
                <a:latin typeface="Arial" panose="020B0604020202020204" pitchFamily="34" charset="0"/>
                <a:cs typeface="Arial" panose="020B0604020202020204" pitchFamily="34" charset="0"/>
              </a:rPr>
              <a:t> </a:t>
            </a:r>
            <a:r>
              <a:rPr lang="en-US" sz="2000" b="1" dirty="0">
                <a:solidFill>
                  <a:schemeClr val="tx1">
                    <a:lumMod val="95000"/>
                    <a:lumOff val="5000"/>
                  </a:schemeClr>
                </a:solidFill>
                <a:latin typeface="Arial" panose="020B0604020202020204" pitchFamily="34" charset="0"/>
                <a:cs typeface="Arial" panose="020B0604020202020204" pitchFamily="34" charset="0"/>
              </a:rPr>
              <a:t>Michael Hwang S.C.</a:t>
            </a:r>
          </a:p>
        </p:txBody>
      </p:sp>
      <p:cxnSp>
        <p:nvCxnSpPr>
          <p:cNvPr id="4" name="Straight Connector 3"/>
          <p:cNvCxnSpPr/>
          <p:nvPr/>
        </p:nvCxnSpPr>
        <p:spPr>
          <a:xfrm>
            <a:off x="457200" y="2869471"/>
            <a:ext cx="8229600" cy="0"/>
          </a:xfrm>
          <a:prstGeom prst="line">
            <a:avLst/>
          </a:prstGeom>
          <a:ln w="28575" cmpd="sng">
            <a:solidFill>
              <a:schemeClr val="tx1"/>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6" name="Subtitle 2"/>
          <p:cNvSpPr txBox="1">
            <a:spLocks/>
          </p:cNvSpPr>
          <p:nvPr/>
        </p:nvSpPr>
        <p:spPr>
          <a:xfrm>
            <a:off x="457200" y="5053909"/>
            <a:ext cx="8229600" cy="1317526"/>
          </a:xfrm>
          <a:prstGeom prst="rect">
            <a:avLst/>
          </a:prstGeom>
          <a:ln>
            <a:solidFill>
              <a:schemeClr val="tx1"/>
            </a:solidFill>
          </a:ln>
        </p:spPr>
        <p:txBody>
          <a:bodyPr vert="horz" lIns="91440" tIns="45720" rIns="91440" bIns="45720" rtlCol="0">
            <a:normAutofit fontScale="850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2000" i="1" dirty="0">
                <a:solidFill>
                  <a:schemeClr val="tx1">
                    <a:lumMod val="95000"/>
                    <a:lumOff val="5000"/>
                  </a:schemeClr>
                </a:solidFill>
                <a:latin typeface="Arial" panose="020B0604020202020204" pitchFamily="34" charset="0"/>
                <a:cs typeface="Arial" panose="020B0604020202020204" pitchFamily="34" charset="0"/>
              </a:rPr>
              <a:t>Despite the huge scale of the Belt &amp; Road Initiative </a:t>
            </a:r>
            <a:r>
              <a:rPr lang="en-GB" sz="2000" i="1" dirty="0" smtClean="0">
                <a:solidFill>
                  <a:schemeClr val="tx1">
                    <a:lumMod val="95000"/>
                    <a:lumOff val="5000"/>
                  </a:schemeClr>
                </a:solidFill>
                <a:latin typeface="Arial" panose="020B0604020202020204" pitchFamily="34" charset="0"/>
                <a:cs typeface="Arial" panose="020B0604020202020204" pitchFamily="34" charset="0"/>
              </a:rPr>
              <a:t>(“BRI”)</a:t>
            </a:r>
            <a:r>
              <a:rPr lang="en-GB" sz="2000" i="1" dirty="0">
                <a:solidFill>
                  <a:schemeClr val="tx1">
                    <a:lumMod val="95000"/>
                    <a:lumOff val="5000"/>
                  </a:schemeClr>
                </a:solidFill>
                <a:latin typeface="Arial" panose="020B0604020202020204" pitchFamily="34" charset="0"/>
                <a:cs typeface="Arial" panose="020B0604020202020204" pitchFamily="34" charset="0"/>
              </a:rPr>
              <a:t>, Chinese authorities have not yet announced meaningful measures to deal with BRI disputes in general, other than setting up the Chinese International Commercial Court last year. This talk will discuss in broad terms what existing measures could be adapted to resolve the specific nature of BRI disputes.</a:t>
            </a:r>
            <a:endParaRPr lang="en-US" sz="2000" b="1" i="1"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271190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GB" sz="2800" b="1" dirty="0" smtClean="0">
                <a:solidFill>
                  <a:schemeClr val="tx2"/>
                </a:solidFill>
                <a:latin typeface="Arial" panose="020B0604020202020204" pitchFamily="34" charset="0"/>
                <a:cs typeface="Arial" panose="020B0604020202020204" pitchFamily="34" charset="0"/>
              </a:rPr>
              <a:t>International Arbitration </a:t>
            </a:r>
            <a:r>
              <a:rPr lang="mr-IN" sz="2800" b="1" dirty="0" smtClean="0">
                <a:solidFill>
                  <a:schemeClr val="tx2"/>
                </a:solidFill>
                <a:latin typeface="Arial" panose="020B0604020202020204" pitchFamily="34" charset="0"/>
                <a:cs typeface="Arial" panose="020B0604020202020204" pitchFamily="34" charset="0"/>
              </a:rPr>
              <a:t>–</a:t>
            </a:r>
            <a:r>
              <a:rPr lang="en-GB" sz="2800" b="1" dirty="0" smtClean="0">
                <a:solidFill>
                  <a:schemeClr val="tx2"/>
                </a:solidFill>
                <a:latin typeface="Arial" panose="020B0604020202020204" pitchFamily="34" charset="0"/>
                <a:cs typeface="Arial" panose="020B0604020202020204" pitchFamily="34" charset="0"/>
              </a:rPr>
              <a:t> </a:t>
            </a:r>
            <a:br>
              <a:rPr lang="en-GB" sz="2800" b="1" dirty="0" smtClean="0">
                <a:solidFill>
                  <a:schemeClr val="tx2"/>
                </a:solidFill>
                <a:latin typeface="Arial" panose="020B0604020202020204" pitchFamily="34" charset="0"/>
                <a:cs typeface="Arial" panose="020B0604020202020204" pitchFamily="34" charset="0"/>
              </a:rPr>
            </a:br>
            <a:r>
              <a:rPr lang="en-GB" sz="2800" b="1" dirty="0" smtClean="0">
                <a:solidFill>
                  <a:schemeClr val="tx2"/>
                </a:solidFill>
                <a:latin typeface="Arial" panose="020B0604020202020204" pitchFamily="34" charset="0"/>
                <a:cs typeface="Arial" panose="020B0604020202020204" pitchFamily="34" charset="0"/>
              </a:rPr>
              <a:t>Challenges and Limitations</a:t>
            </a:r>
            <a:endParaRPr lang="en-US" sz="28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10</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289252"/>
            <a:ext cx="8229600" cy="4843033"/>
          </a:xfrm>
        </p:spPr>
        <p:txBody>
          <a:bodyPr>
            <a:noAutofit/>
          </a:bodyPr>
          <a:lstStyle/>
          <a:p>
            <a:pPr marL="0" indent="0">
              <a:spcBef>
                <a:spcPts val="0"/>
              </a:spcBef>
              <a:spcAft>
                <a:spcPts val="1200"/>
              </a:spcAft>
              <a:buNone/>
            </a:pPr>
            <a:r>
              <a:rPr lang="en-GB" sz="2400" dirty="0" smtClean="0">
                <a:latin typeface="Arial" panose="020B0604020202020204" pitchFamily="34" charset="0"/>
                <a:cs typeface="Arial" panose="020B0604020202020204" pitchFamily="34" charset="0"/>
              </a:rPr>
              <a:t>BRI poses particular challenges that may limit the utilisation of international arbitration for the resolution of BRI disputes. </a:t>
            </a:r>
            <a:endParaRPr lang="en-GB" sz="2400" dirty="0">
              <a:latin typeface="Arial" panose="020B0604020202020204" pitchFamily="34" charset="0"/>
              <a:cs typeface="Arial" panose="020B0604020202020204" pitchFamily="34" charset="0"/>
            </a:endParaRPr>
          </a:p>
          <a:p>
            <a:pPr marL="457200" indent="-457200">
              <a:spcBef>
                <a:spcPts val="0"/>
              </a:spcBef>
              <a:spcAft>
                <a:spcPts val="1200"/>
              </a:spcAft>
              <a:buFont typeface="+mj-lt"/>
              <a:buAutoNum type="arabicPeriod"/>
            </a:pPr>
            <a:r>
              <a:rPr lang="en-GB" sz="2200" b="1" u="sng" dirty="0">
                <a:latin typeface="Arial" panose="020B0604020202020204" pitchFamily="34" charset="0"/>
                <a:cs typeface="Arial" panose="020B0604020202020204" pitchFamily="34" charset="0"/>
              </a:rPr>
              <a:t>China is not a Model Law country</a:t>
            </a:r>
            <a:r>
              <a:rPr lang="en-GB" sz="2200" dirty="0">
                <a:latin typeface="Arial" panose="020B0604020202020204" pitchFamily="34" charset="0"/>
                <a:cs typeface="Arial" panose="020B0604020202020204" pitchFamily="34" charset="0"/>
              </a:rPr>
              <a:t> and it has some serious deficiencies in its current Arbitration Law.</a:t>
            </a:r>
          </a:p>
          <a:p>
            <a:pPr marL="457200" indent="-457200">
              <a:spcBef>
                <a:spcPts val="0"/>
              </a:spcBef>
              <a:spcAft>
                <a:spcPts val="1200"/>
              </a:spcAft>
              <a:buFont typeface="+mj-lt"/>
              <a:buAutoNum type="arabicPeriod"/>
            </a:pPr>
            <a:r>
              <a:rPr lang="en-GB" sz="2200" dirty="0">
                <a:latin typeface="Arial" panose="020B0604020202020204" pitchFamily="34" charset="0"/>
                <a:cs typeface="Arial" panose="020B0604020202020204" pitchFamily="34" charset="0"/>
              </a:rPr>
              <a:t>In particular, China does not allow foreign arbitration institutions to conduct its arbitration on Chinese soil, so those who want to arbitrate their Chinese disputes have to use one of the Chinese arbitration institutions most notably CIETAC, Beijing Arbitration Commission, or the arbitration centres in </a:t>
            </a:r>
            <a:r>
              <a:rPr lang="en-GB" sz="2200" dirty="0" smtClean="0">
                <a:latin typeface="Arial" panose="020B0604020202020204" pitchFamily="34" charset="0"/>
                <a:cs typeface="Arial" panose="020B0604020202020204" pitchFamily="34" charset="0"/>
              </a:rPr>
              <a:t>Shanghai, Shenzhen and Hainan.</a:t>
            </a:r>
            <a:endParaRPr lang="en-GB" sz="2200" dirty="0">
              <a:latin typeface="Arial" panose="020B0604020202020204" pitchFamily="34" charset="0"/>
              <a:cs typeface="Arial" panose="020B0604020202020204" pitchFamily="34" charset="0"/>
            </a:endParaRPr>
          </a:p>
          <a:p>
            <a:pPr marL="457200" indent="-457200">
              <a:spcBef>
                <a:spcPts val="0"/>
              </a:spcBef>
              <a:spcAft>
                <a:spcPts val="1200"/>
              </a:spcAft>
              <a:buFont typeface="+mj-lt"/>
              <a:buAutoNum type="arabicPeriod"/>
            </a:pPr>
            <a:r>
              <a:rPr lang="en-GB" sz="2200" dirty="0">
                <a:latin typeface="Arial" panose="020B0604020202020204" pitchFamily="34" charset="0"/>
                <a:cs typeface="Arial" panose="020B0604020202020204" pitchFamily="34" charset="0"/>
              </a:rPr>
              <a:t>China also does not recognise </a:t>
            </a:r>
            <a:r>
              <a:rPr lang="en-GB" sz="2200" b="1" i="1" u="sng" dirty="0">
                <a:latin typeface="Arial" panose="020B0604020202020204" pitchFamily="34" charset="0"/>
                <a:cs typeface="Arial" panose="020B0604020202020204" pitchFamily="34" charset="0"/>
              </a:rPr>
              <a:t>ad hoc</a:t>
            </a:r>
            <a:r>
              <a:rPr lang="en-GB" sz="2200" dirty="0">
                <a:latin typeface="Arial" panose="020B0604020202020204" pitchFamily="34" charset="0"/>
                <a:cs typeface="Arial" panose="020B0604020202020204" pitchFamily="34" charset="0"/>
              </a:rPr>
              <a:t> arbitrations held within China. This means an arbitration administered by the tribunal itself without the assistance of a recognised arbitration institution</a:t>
            </a:r>
            <a:r>
              <a:rPr lang="en-GB" sz="2200" dirty="0" smtClean="0">
                <a:latin typeface="Arial" panose="020B0604020202020204" pitchFamily="34" charset="0"/>
                <a:cs typeface="Arial" panose="020B0604020202020204" pitchFamily="34" charset="0"/>
              </a:rPr>
              <a:t>. </a:t>
            </a:r>
            <a:endParaRPr lang="en-GB"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898752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GB" sz="2800" b="1" dirty="0" smtClean="0">
                <a:solidFill>
                  <a:schemeClr val="tx2"/>
                </a:solidFill>
                <a:latin typeface="Arial" panose="020B0604020202020204" pitchFamily="34" charset="0"/>
                <a:cs typeface="Arial" panose="020B0604020202020204" pitchFamily="34" charset="0"/>
              </a:rPr>
              <a:t>Resolving BRI Disputes through </a:t>
            </a:r>
            <a:br>
              <a:rPr lang="en-GB" sz="2800" b="1" dirty="0" smtClean="0">
                <a:solidFill>
                  <a:schemeClr val="tx2"/>
                </a:solidFill>
                <a:latin typeface="Arial" panose="020B0604020202020204" pitchFamily="34" charset="0"/>
                <a:cs typeface="Arial" panose="020B0604020202020204" pitchFamily="34" charset="0"/>
              </a:rPr>
            </a:br>
            <a:r>
              <a:rPr lang="en-GB" sz="2800" b="1" dirty="0" smtClean="0">
                <a:solidFill>
                  <a:schemeClr val="tx2"/>
                </a:solidFill>
                <a:latin typeface="Arial" panose="020B0604020202020204" pitchFamily="34" charset="0"/>
                <a:cs typeface="Arial" panose="020B0604020202020204" pitchFamily="34" charset="0"/>
              </a:rPr>
              <a:t>Existing Domestic Legal Framework</a:t>
            </a:r>
            <a:endParaRPr lang="en-US" sz="28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11</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159971"/>
            <a:ext cx="8229600" cy="5287079"/>
          </a:xfrm>
        </p:spPr>
        <p:txBody>
          <a:bodyPr>
            <a:noAutofit/>
          </a:bodyPr>
          <a:lstStyle/>
          <a:p>
            <a:pPr marL="0" indent="0">
              <a:spcBef>
                <a:spcPts val="0"/>
              </a:spcBef>
              <a:spcAft>
                <a:spcPts val="1200"/>
              </a:spcAft>
              <a:buNone/>
            </a:pPr>
            <a:r>
              <a:rPr lang="en-GB" sz="2000" dirty="0">
                <a:latin typeface="Arial" panose="020B0604020202020204" pitchFamily="34" charset="0"/>
                <a:cs typeface="Arial" panose="020B0604020202020204" pitchFamily="34" charset="0"/>
              </a:rPr>
              <a:t>A</a:t>
            </a:r>
            <a:r>
              <a:rPr lang="en-GB" sz="2000" dirty="0" smtClean="0">
                <a:latin typeface="Arial" panose="020B0604020202020204" pitchFamily="34" charset="0"/>
                <a:cs typeface="Arial" panose="020B0604020202020204" pitchFamily="34" charset="0"/>
              </a:rPr>
              <a:t>nother alternative to resolving BRI disputes may be through existing domestic legal framework. This is emerging </a:t>
            </a:r>
            <a:r>
              <a:rPr lang="en-GB" sz="2000" dirty="0">
                <a:latin typeface="Arial" panose="020B0604020202020204" pitchFamily="34" charset="0"/>
                <a:cs typeface="Arial" panose="020B0604020202020204" pitchFamily="34" charset="0"/>
              </a:rPr>
              <a:t>as a credible alternative </a:t>
            </a:r>
            <a:r>
              <a:rPr lang="en-GB" sz="2000" dirty="0" smtClean="0">
                <a:latin typeface="Arial" panose="020B0604020202020204" pitchFamily="34" charset="0"/>
                <a:cs typeface="Arial" panose="020B0604020202020204" pitchFamily="34" charset="0"/>
              </a:rPr>
              <a:t>for </a:t>
            </a:r>
            <a:r>
              <a:rPr lang="en-GB" sz="2000" dirty="0">
                <a:latin typeface="Arial" panose="020B0604020202020204" pitchFamily="34" charset="0"/>
                <a:cs typeface="Arial" panose="020B0604020202020204" pitchFamily="34" charset="0"/>
              </a:rPr>
              <a:t>the following reasons:</a:t>
            </a:r>
          </a:p>
          <a:p>
            <a:pPr marL="457200" indent="-457200">
              <a:spcBef>
                <a:spcPts val="0"/>
              </a:spcBef>
              <a:spcAft>
                <a:spcPts val="1200"/>
              </a:spcAft>
              <a:buClr>
                <a:schemeClr val="tx1"/>
              </a:buClr>
              <a:buFont typeface="+mj-lt"/>
              <a:buAutoNum type="arabicPeriod"/>
            </a:pPr>
            <a:r>
              <a:rPr lang="en-SG" sz="1700" b="1" u="sng" dirty="0">
                <a:latin typeface="Arial" panose="020B0604020202020204" pitchFamily="34" charset="0"/>
                <a:cs typeface="Arial" panose="020B0604020202020204" pitchFamily="34" charset="0"/>
              </a:rPr>
              <a:t>Consistent enforceability</a:t>
            </a:r>
            <a:r>
              <a:rPr lang="en-SG" sz="1700" b="1" dirty="0">
                <a:latin typeface="Arial" panose="020B0604020202020204" pitchFamily="34" charset="0"/>
                <a:cs typeface="Arial" panose="020B0604020202020204" pitchFamily="34" charset="0"/>
              </a:rPr>
              <a:t> </a:t>
            </a:r>
            <a:r>
              <a:rPr lang="en-SG" sz="1700" dirty="0">
                <a:latin typeface="Arial" panose="020B0604020202020204" pitchFamily="34" charset="0"/>
                <a:cs typeface="Arial" panose="020B0604020202020204" pitchFamily="34" charset="0"/>
              </a:rPr>
              <a:t>of foreign judgments in </a:t>
            </a:r>
            <a:r>
              <a:rPr lang="en-SG" sz="1700" b="1" dirty="0">
                <a:latin typeface="Arial" panose="020B0604020202020204" pitchFamily="34" charset="0"/>
                <a:cs typeface="Arial" panose="020B0604020202020204" pitchFamily="34" charset="0"/>
              </a:rPr>
              <a:t>common law countries</a:t>
            </a:r>
            <a:r>
              <a:rPr lang="en-SG" sz="1700" dirty="0">
                <a:latin typeface="Arial" panose="020B0604020202020204" pitchFamily="34" charset="0"/>
                <a:cs typeface="Arial" panose="020B0604020202020204" pitchFamily="34" charset="0"/>
              </a:rPr>
              <a:t>.</a:t>
            </a:r>
          </a:p>
          <a:p>
            <a:pPr marL="457200" indent="-457200">
              <a:spcBef>
                <a:spcPts val="0"/>
              </a:spcBef>
              <a:spcAft>
                <a:spcPts val="1200"/>
              </a:spcAft>
              <a:buClr>
                <a:schemeClr val="tx1"/>
              </a:buClr>
              <a:buFont typeface="+mj-lt"/>
              <a:buAutoNum type="arabicPeriod"/>
            </a:pPr>
            <a:r>
              <a:rPr lang="en-GB" sz="1700" dirty="0">
                <a:latin typeface="Arial" panose="020B0604020202020204" pitchFamily="34" charset="0"/>
                <a:cs typeface="Arial" panose="020B0604020202020204" pitchFamily="34" charset="0"/>
              </a:rPr>
              <a:t>Contemporary </a:t>
            </a:r>
            <a:r>
              <a:rPr lang="en-SG" sz="1700" b="1" dirty="0">
                <a:latin typeface="Arial" panose="020B0604020202020204" pitchFamily="34" charset="0"/>
                <a:cs typeface="Arial" panose="020B0604020202020204" pitchFamily="34" charset="0"/>
              </a:rPr>
              <a:t>trends that are </a:t>
            </a:r>
            <a:r>
              <a:rPr lang="en-SG" sz="1700" b="1" u="sng" dirty="0">
                <a:latin typeface="Arial" panose="020B0604020202020204" pitchFamily="34" charset="0"/>
                <a:cs typeface="Arial" panose="020B0604020202020204" pitchFamily="34" charset="0"/>
              </a:rPr>
              <a:t>gradually improving the enforceability</a:t>
            </a:r>
            <a:r>
              <a:rPr lang="en-SG" sz="1700" b="1" dirty="0">
                <a:latin typeface="Arial" panose="020B0604020202020204" pitchFamily="34" charset="0"/>
                <a:cs typeface="Arial" panose="020B0604020202020204" pitchFamily="34" charset="0"/>
              </a:rPr>
              <a:t> </a:t>
            </a:r>
            <a:r>
              <a:rPr lang="en-SG" sz="1700" dirty="0">
                <a:latin typeface="Arial" panose="020B0604020202020204" pitchFamily="34" charset="0"/>
                <a:cs typeface="Arial" panose="020B0604020202020204" pitchFamily="34" charset="0"/>
              </a:rPr>
              <a:t>of foreign judgments in </a:t>
            </a:r>
            <a:r>
              <a:rPr lang="en-SG" sz="1700" b="1" dirty="0">
                <a:latin typeface="Arial" panose="020B0604020202020204" pitchFamily="34" charset="0"/>
                <a:cs typeface="Arial" panose="020B0604020202020204" pitchFamily="34" charset="0"/>
              </a:rPr>
              <a:t>civil law countries</a:t>
            </a:r>
            <a:r>
              <a:rPr lang="en-SG" sz="1700" dirty="0">
                <a:latin typeface="Arial" panose="020B0604020202020204" pitchFamily="34" charset="0"/>
                <a:cs typeface="Arial" panose="020B0604020202020204" pitchFamily="34" charset="0"/>
              </a:rPr>
              <a:t>.</a:t>
            </a:r>
          </a:p>
          <a:p>
            <a:pPr marL="457200" indent="-457200">
              <a:spcBef>
                <a:spcPts val="0"/>
              </a:spcBef>
              <a:spcAft>
                <a:spcPts val="1200"/>
              </a:spcAft>
              <a:buClr>
                <a:schemeClr val="tx1"/>
              </a:buClr>
              <a:buFont typeface="+mj-lt"/>
              <a:buAutoNum type="arabicPeriod"/>
            </a:pPr>
            <a:r>
              <a:rPr lang="en-GB" sz="1700" dirty="0" err="1">
                <a:latin typeface="Arial" panose="020B0604020202020204" pitchFamily="34" charset="0"/>
                <a:cs typeface="Arial" panose="020B0604020202020204" pitchFamily="34" charset="0"/>
              </a:rPr>
              <a:t>Fl</a:t>
            </a:r>
            <a:r>
              <a:rPr lang="en-SG" sz="1700" dirty="0">
                <a:latin typeface="Arial" panose="020B0604020202020204" pitchFamily="34" charset="0"/>
                <a:cs typeface="Arial" panose="020B0604020202020204" pitchFamily="34" charset="0"/>
              </a:rPr>
              <a:t>edging potential of the </a:t>
            </a:r>
            <a:r>
              <a:rPr lang="en-SG" sz="1700" b="1" u="sng" dirty="0">
                <a:latin typeface="Arial" panose="020B0604020202020204" pitchFamily="34" charset="0"/>
                <a:cs typeface="Arial" panose="020B0604020202020204" pitchFamily="34" charset="0"/>
              </a:rPr>
              <a:t>2005 Hague Convention on Choice of Court </a:t>
            </a:r>
            <a:r>
              <a:rPr lang="en-SG" sz="1700" b="1" u="sng" dirty="0" smtClean="0">
                <a:latin typeface="Arial" panose="020B0604020202020204" pitchFamily="34" charset="0"/>
                <a:cs typeface="Arial" panose="020B0604020202020204" pitchFamily="34" charset="0"/>
              </a:rPr>
              <a:t>Agreements</a:t>
            </a:r>
            <a:r>
              <a:rPr lang="en-SG" sz="1700" dirty="0" smtClean="0">
                <a:latin typeface="Arial" panose="020B0604020202020204" pitchFamily="34" charset="0"/>
                <a:cs typeface="Arial" panose="020B0604020202020204" pitchFamily="34" charset="0"/>
              </a:rPr>
              <a:t>, which is </a:t>
            </a:r>
            <a:r>
              <a:rPr lang="en-SG" sz="1700" dirty="0">
                <a:latin typeface="Arial" panose="020B0604020202020204" pitchFamily="34" charset="0"/>
                <a:cs typeface="Arial" panose="020B0604020202020204" pitchFamily="34" charset="0"/>
              </a:rPr>
              <a:t>t</a:t>
            </a:r>
            <a:r>
              <a:rPr lang="en-SG" sz="1700" dirty="0" smtClean="0">
                <a:latin typeface="Arial" panose="020B0604020202020204" pitchFamily="34" charset="0"/>
                <a:cs typeface="Arial" panose="020B0604020202020204" pitchFamily="34" charset="0"/>
              </a:rPr>
              <a:t>he latest </a:t>
            </a:r>
            <a:r>
              <a:rPr lang="en-SG" sz="1700" dirty="0">
                <a:latin typeface="Arial" panose="020B0604020202020204" pitchFamily="34" charset="0"/>
                <a:cs typeface="Arial" panose="020B0604020202020204" pitchFamily="34" charset="0"/>
              </a:rPr>
              <a:t>global effort to regulate the treatment of exclusive choice of court agreements and the enforcement of judgments of designated courts</a:t>
            </a:r>
            <a:r>
              <a:rPr lang="en-SG" sz="1700" dirty="0" smtClean="0">
                <a:latin typeface="Arial" panose="020B0604020202020204" pitchFamily="34" charset="0"/>
                <a:cs typeface="Arial" panose="020B0604020202020204" pitchFamily="34" charset="0"/>
              </a:rPr>
              <a:t>.</a:t>
            </a:r>
          </a:p>
          <a:p>
            <a:pPr lvl="1">
              <a:spcBef>
                <a:spcPts val="0"/>
              </a:spcBef>
              <a:spcAft>
                <a:spcPts val="1200"/>
              </a:spcAft>
              <a:buClr>
                <a:schemeClr val="tx1"/>
              </a:buClr>
              <a:buFont typeface="Wingdings" charset="2"/>
              <a:buChar char="§"/>
            </a:pPr>
            <a:r>
              <a:rPr lang="en-SG" sz="1600" dirty="0" smtClean="0">
                <a:latin typeface="Arial" panose="020B0604020202020204" pitchFamily="34" charset="0"/>
                <a:cs typeface="Arial" panose="020B0604020202020204" pitchFamily="34" charset="0"/>
              </a:rPr>
              <a:t>Under the 2005 Hague Convention, member states are bound (unless a ground for refusal of enforcement is established) to recognise and enforce the judgment of the court chosen by the parties pursuant to their choice of court agreement. </a:t>
            </a:r>
            <a:r>
              <a:rPr lang="en-SG" sz="1600" dirty="0">
                <a:latin typeface="Arial" panose="020B0604020202020204" pitchFamily="34" charset="0"/>
                <a:cs typeface="Arial" panose="020B0604020202020204" pitchFamily="34" charset="0"/>
              </a:rPr>
              <a:t>Further, </a:t>
            </a:r>
            <a:r>
              <a:rPr lang="en-SG" sz="1600" dirty="0" smtClean="0">
                <a:latin typeface="Arial" panose="020B0604020202020204" pitchFamily="34" charset="0"/>
                <a:cs typeface="Arial" panose="020B0604020202020204" pitchFamily="34" charset="0"/>
              </a:rPr>
              <a:t>the chosen </a:t>
            </a:r>
            <a:r>
              <a:rPr lang="en-SG" sz="1600" dirty="0">
                <a:latin typeface="Arial" panose="020B0604020202020204" pitchFamily="34" charset="0"/>
                <a:cs typeface="Arial" panose="020B0604020202020204" pitchFamily="34" charset="0"/>
              </a:rPr>
              <a:t>court must in principle hear the case </a:t>
            </a:r>
            <a:r>
              <a:rPr lang="en-SG" sz="1600" dirty="0" smtClean="0">
                <a:latin typeface="Arial" panose="020B0604020202020204" pitchFamily="34" charset="0"/>
                <a:cs typeface="Arial" panose="020B0604020202020204" pitchFamily="34" charset="0"/>
              </a:rPr>
              <a:t>and any court </a:t>
            </a:r>
            <a:r>
              <a:rPr lang="en-SG" sz="1600" dirty="0">
                <a:latin typeface="Arial" panose="020B0604020202020204" pitchFamily="34" charset="0"/>
                <a:cs typeface="Arial" panose="020B0604020202020204" pitchFamily="34" charset="0"/>
              </a:rPr>
              <a:t>not chosen must in principle decline to hear the </a:t>
            </a:r>
            <a:r>
              <a:rPr lang="en-SG" sz="1600" dirty="0" smtClean="0">
                <a:latin typeface="Arial" panose="020B0604020202020204" pitchFamily="34" charset="0"/>
                <a:cs typeface="Arial" panose="020B0604020202020204" pitchFamily="34" charset="0"/>
              </a:rPr>
              <a:t>case.</a:t>
            </a:r>
            <a:endParaRPr lang="en-SG" sz="1600" dirty="0">
              <a:latin typeface="Arial" panose="020B0604020202020204" pitchFamily="34" charset="0"/>
              <a:cs typeface="Arial" panose="020B0604020202020204" pitchFamily="34" charset="0"/>
            </a:endParaRPr>
          </a:p>
          <a:p>
            <a:pPr lvl="1">
              <a:spcBef>
                <a:spcPts val="0"/>
              </a:spcBef>
              <a:spcAft>
                <a:spcPts val="1200"/>
              </a:spcAft>
              <a:buClr>
                <a:schemeClr val="tx1"/>
              </a:buClr>
              <a:buFont typeface="Wingdings" charset="2"/>
              <a:buChar char="§"/>
            </a:pPr>
            <a:r>
              <a:rPr lang="en-SG" sz="1600" dirty="0">
                <a:latin typeface="Arial" panose="020B0604020202020204" pitchFamily="34" charset="0"/>
                <a:cs typeface="Arial" panose="020B0604020202020204" pitchFamily="34" charset="0"/>
              </a:rPr>
              <a:t>To date, the 2005 Hague </a:t>
            </a:r>
            <a:r>
              <a:rPr lang="en-SG" sz="1600" dirty="0" smtClean="0">
                <a:latin typeface="Arial" panose="020B0604020202020204" pitchFamily="34" charset="0"/>
                <a:cs typeface="Arial" panose="020B0604020202020204" pitchFamily="34" charset="0"/>
              </a:rPr>
              <a:t>Convention </a:t>
            </a:r>
            <a:r>
              <a:rPr lang="en-SG" sz="1600" dirty="0">
                <a:latin typeface="Arial" panose="020B0604020202020204" pitchFamily="34" charset="0"/>
                <a:cs typeface="Arial" panose="020B0604020202020204" pitchFamily="34" charset="0"/>
              </a:rPr>
              <a:t>has 34 members, of which 15 are also participants in the </a:t>
            </a:r>
            <a:r>
              <a:rPr lang="en-SG" sz="1600" dirty="0" smtClean="0">
                <a:latin typeface="Arial" panose="020B0604020202020204" pitchFamily="34" charset="0"/>
                <a:cs typeface="Arial" panose="020B0604020202020204" pitchFamily="34" charset="0"/>
              </a:rPr>
              <a:t>BRI. </a:t>
            </a:r>
            <a:r>
              <a:rPr lang="en-SG" sz="1600" b="1" dirty="0" smtClean="0">
                <a:latin typeface="Arial" panose="020B0604020202020204" pitchFamily="34" charset="0"/>
                <a:cs typeface="Arial" panose="020B0604020202020204" pitchFamily="34" charset="0"/>
              </a:rPr>
              <a:t>China </a:t>
            </a:r>
            <a:r>
              <a:rPr lang="en-SG" sz="1600" b="1" dirty="0">
                <a:latin typeface="Arial" panose="020B0604020202020204" pitchFamily="34" charset="0"/>
                <a:cs typeface="Arial" panose="020B0604020202020204" pitchFamily="34" charset="0"/>
              </a:rPr>
              <a:t>has signed the 2005 Hague </a:t>
            </a:r>
            <a:r>
              <a:rPr lang="en-SG" sz="1600" b="1" dirty="0" smtClean="0">
                <a:latin typeface="Arial" panose="020B0604020202020204" pitchFamily="34" charset="0"/>
                <a:cs typeface="Arial" panose="020B0604020202020204" pitchFamily="34" charset="0"/>
              </a:rPr>
              <a:t>Convention </a:t>
            </a:r>
            <a:r>
              <a:rPr lang="en-SG" sz="1600" b="1" dirty="0">
                <a:latin typeface="Arial" panose="020B0604020202020204" pitchFamily="34" charset="0"/>
                <a:cs typeface="Arial" panose="020B0604020202020204" pitchFamily="34" charset="0"/>
              </a:rPr>
              <a:t>on 12 September 2017</a:t>
            </a:r>
            <a:r>
              <a:rPr lang="en-SG" sz="1600" b="1" dirty="0" smtClean="0">
                <a:latin typeface="Arial" panose="020B0604020202020204" pitchFamily="34" charset="0"/>
                <a:cs typeface="Arial" panose="020B0604020202020204" pitchFamily="34" charset="0"/>
              </a:rPr>
              <a:t>.</a:t>
            </a:r>
            <a:endParaRPr lang="en-SG"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671462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GB" sz="3200" b="1" dirty="0" smtClean="0">
                <a:solidFill>
                  <a:schemeClr val="tx2"/>
                </a:solidFill>
                <a:latin typeface="Arial" panose="020B0604020202020204" pitchFamily="34" charset="0"/>
                <a:cs typeface="Arial" panose="020B0604020202020204" pitchFamily="34" charset="0"/>
              </a:rPr>
              <a:t>Mediation</a:t>
            </a:r>
            <a:endParaRPr lang="en-US" sz="32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12</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107812"/>
            <a:ext cx="8229600" cy="4843033"/>
          </a:xfrm>
        </p:spPr>
        <p:txBody>
          <a:bodyPr>
            <a:noAutofit/>
          </a:bodyPr>
          <a:lstStyle/>
          <a:p>
            <a:pPr marL="0" indent="0">
              <a:spcBef>
                <a:spcPts val="0"/>
              </a:spcBef>
              <a:spcAft>
                <a:spcPts val="800"/>
              </a:spcAft>
              <a:buNone/>
            </a:pPr>
            <a:r>
              <a:rPr lang="en-GB" sz="2200" dirty="0" smtClean="0">
                <a:latin typeface="Arial" panose="020B0604020202020204" pitchFamily="34" charset="0"/>
                <a:cs typeface="Arial" panose="020B0604020202020204" pitchFamily="34" charset="0"/>
              </a:rPr>
              <a:t>Mediation is </a:t>
            </a:r>
            <a:r>
              <a:rPr lang="en-GB" sz="2200" dirty="0" smtClean="0">
                <a:latin typeface="Arial" panose="020B0604020202020204" pitchFamily="34" charset="0"/>
                <a:cs typeface="Arial" panose="020B0604020202020204" pitchFamily="34" charset="0"/>
              </a:rPr>
              <a:t>also emerging </a:t>
            </a:r>
            <a:r>
              <a:rPr lang="en-GB" sz="2200" dirty="0" smtClean="0">
                <a:latin typeface="Arial" panose="020B0604020202020204" pitchFamily="34" charset="0"/>
                <a:cs typeface="Arial" panose="020B0604020202020204" pitchFamily="34" charset="0"/>
              </a:rPr>
              <a:t>as an alternative method for resolving BRI disputes.</a:t>
            </a:r>
          </a:p>
          <a:p>
            <a:pPr marL="457200" indent="-457200">
              <a:spcBef>
                <a:spcPts val="0"/>
              </a:spcBef>
              <a:spcAft>
                <a:spcPts val="800"/>
              </a:spcAft>
              <a:buClr>
                <a:schemeClr val="tx1"/>
              </a:buClr>
              <a:buFont typeface="+mj-lt"/>
              <a:buAutoNum type="arabicPeriod"/>
            </a:pPr>
            <a:r>
              <a:rPr lang="en-GB" sz="2000" dirty="0" smtClean="0">
                <a:solidFill>
                  <a:srgbClr val="000000"/>
                </a:solidFill>
                <a:latin typeface="Arial" panose="020B0604020202020204" pitchFamily="34" charset="0"/>
                <a:cs typeface="Arial" panose="020B0604020202020204" pitchFamily="34" charset="0"/>
              </a:rPr>
              <a:t>On 20 December 2018, the UN </a:t>
            </a:r>
            <a:r>
              <a:rPr lang="en-GB" sz="2000" dirty="0">
                <a:solidFill>
                  <a:srgbClr val="000000"/>
                </a:solidFill>
                <a:latin typeface="Arial" panose="020B0604020202020204" pitchFamily="34" charset="0"/>
                <a:cs typeface="Arial" panose="020B0604020202020204" pitchFamily="34" charset="0"/>
              </a:rPr>
              <a:t>Convention on International Settlement Agreements Resulting from </a:t>
            </a:r>
            <a:r>
              <a:rPr lang="en-GB" sz="2000" dirty="0" smtClean="0">
                <a:solidFill>
                  <a:srgbClr val="000000"/>
                </a:solidFill>
                <a:latin typeface="Arial" panose="020B0604020202020204" pitchFamily="34" charset="0"/>
                <a:cs typeface="Arial" panose="020B0604020202020204" pitchFamily="34" charset="0"/>
              </a:rPr>
              <a:t>Mediation (which will be known as the “</a:t>
            </a:r>
            <a:r>
              <a:rPr lang="en-GB" sz="2000" b="1" dirty="0" smtClean="0">
                <a:solidFill>
                  <a:srgbClr val="000000"/>
                </a:solidFill>
                <a:latin typeface="Arial" panose="020B0604020202020204" pitchFamily="34" charset="0"/>
                <a:cs typeface="Arial" panose="020B0604020202020204" pitchFamily="34" charset="0"/>
              </a:rPr>
              <a:t>Singapore Convention on Mediation</a:t>
            </a:r>
            <a:r>
              <a:rPr lang="en-GB" sz="2000" dirty="0" smtClean="0">
                <a:solidFill>
                  <a:srgbClr val="000000"/>
                </a:solidFill>
                <a:latin typeface="Arial" panose="020B0604020202020204" pitchFamily="34" charset="0"/>
                <a:cs typeface="Arial" panose="020B0604020202020204" pitchFamily="34" charset="0"/>
              </a:rPr>
              <a:t>”) was adopted by the UN General Assembly.</a:t>
            </a:r>
          </a:p>
          <a:p>
            <a:pPr lvl="1">
              <a:spcBef>
                <a:spcPts val="0"/>
              </a:spcBef>
              <a:spcAft>
                <a:spcPts val="800"/>
              </a:spcAft>
              <a:buClr>
                <a:schemeClr val="tx1"/>
              </a:buClr>
              <a:buFont typeface="Wingdings" charset="2"/>
              <a:buChar char="§"/>
            </a:pPr>
            <a:r>
              <a:rPr lang="en-GB" sz="1600" dirty="0">
                <a:solidFill>
                  <a:srgbClr val="000000"/>
                </a:solidFill>
                <a:latin typeface="Arial" panose="020B0604020202020204" pitchFamily="34" charset="0"/>
                <a:cs typeface="Arial" panose="020B0604020202020204" pitchFamily="34" charset="0"/>
              </a:rPr>
              <a:t>The Convention will provide for the cross-border enforcement of mediated settlement </a:t>
            </a:r>
            <a:r>
              <a:rPr lang="en-GB" sz="1600" dirty="0" smtClean="0">
                <a:solidFill>
                  <a:srgbClr val="000000"/>
                </a:solidFill>
                <a:latin typeface="Arial" panose="020B0604020202020204" pitchFamily="34" charset="0"/>
                <a:cs typeface="Arial" panose="020B0604020202020204" pitchFamily="34" charset="0"/>
              </a:rPr>
              <a:t>agreements, and will </a:t>
            </a:r>
            <a:r>
              <a:rPr lang="en-GB" sz="1600" dirty="0">
                <a:solidFill>
                  <a:srgbClr val="000000"/>
                </a:solidFill>
                <a:latin typeface="Arial" panose="020B0604020202020204" pitchFamily="34" charset="0"/>
                <a:cs typeface="Arial" panose="020B0604020202020204" pitchFamily="34" charset="0"/>
              </a:rPr>
              <a:t>give businesses greater certainty that mediated settlement agreements can be relied upon to resolve cross-border commercial disputes</a:t>
            </a:r>
            <a:r>
              <a:rPr lang="en-GB" sz="1600" dirty="0" smtClean="0">
                <a:solidFill>
                  <a:srgbClr val="000000"/>
                </a:solidFill>
                <a:latin typeface="Arial" panose="020B0604020202020204" pitchFamily="34" charset="0"/>
                <a:cs typeface="Arial" panose="020B0604020202020204" pitchFamily="34" charset="0"/>
              </a:rPr>
              <a:t>.</a:t>
            </a:r>
          </a:p>
          <a:p>
            <a:pPr marL="457200" indent="-457200">
              <a:spcBef>
                <a:spcPts val="0"/>
              </a:spcBef>
              <a:spcAft>
                <a:spcPts val="800"/>
              </a:spcAft>
              <a:buClr>
                <a:schemeClr val="tx1"/>
              </a:buClr>
              <a:buFont typeface="+mj-lt"/>
              <a:buAutoNum type="arabicPeriod"/>
            </a:pPr>
            <a:r>
              <a:rPr lang="en-GB" sz="2000" dirty="0" smtClean="0">
                <a:solidFill>
                  <a:srgbClr val="000000"/>
                </a:solidFill>
                <a:latin typeface="Arial" panose="020B0604020202020204" pitchFamily="34" charset="0"/>
                <a:cs typeface="Arial" panose="020B0604020202020204" pitchFamily="34" charset="0"/>
              </a:rPr>
              <a:t>On 24 January 2019, the Singapore International Mediation Centre (SIMC) signed a MOU with the China Council for the Promotion of International Trade (CCPIT) and China Chamber of International Commerce (CCOIC) Mediation Centre to offer world-class mediation services to resolve BRI disputes.</a:t>
            </a:r>
          </a:p>
          <a:p>
            <a:pPr lvl="1">
              <a:spcBef>
                <a:spcPts val="0"/>
              </a:spcBef>
              <a:spcAft>
                <a:spcPts val="800"/>
              </a:spcAft>
              <a:buClr>
                <a:schemeClr val="tx1"/>
              </a:buClr>
              <a:buFont typeface="Wingdings" charset="2"/>
              <a:buChar char="§"/>
            </a:pPr>
            <a:r>
              <a:rPr lang="en-GB" sz="1600" dirty="0" smtClean="0">
                <a:solidFill>
                  <a:srgbClr val="000000"/>
                </a:solidFill>
                <a:latin typeface="Arial" panose="020B0604020202020204" pitchFamily="34" charset="0"/>
                <a:cs typeface="Arial" panose="020B0604020202020204" pitchFamily="34" charset="0"/>
              </a:rPr>
              <a:t>The MOU includes the establishment of a BRI Mediator Panel which will comprise of skilled and experience dispute resolution professionals from China, Singapore and BRI recipient countries.</a:t>
            </a:r>
          </a:p>
        </p:txBody>
      </p:sp>
    </p:spTree>
    <p:extLst>
      <p:ext uri="{BB962C8B-B14F-4D97-AF65-F5344CB8AC3E}">
        <p14:creationId xmlns:p14="http://schemas.microsoft.com/office/powerpoint/2010/main" val="25229943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GB" sz="3200" b="1" dirty="0">
                <a:solidFill>
                  <a:schemeClr val="tx2"/>
                </a:solidFill>
                <a:latin typeface="Arial" panose="020B0604020202020204" pitchFamily="34" charset="0"/>
                <a:cs typeface="Arial" panose="020B0604020202020204" pitchFamily="34" charset="0"/>
              </a:rPr>
              <a:t>Concluding Thoughts</a:t>
            </a:r>
            <a:endParaRPr lang="en-US" sz="32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13</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8" name="Content Placeholder 2">
            <a:extLst>
              <a:ext uri="{FF2B5EF4-FFF2-40B4-BE49-F238E27FC236}">
                <a16:creationId xmlns="" xmlns:a16="http://schemas.microsoft.com/office/drawing/2014/main" id="{A8139717-9384-4B97-8128-0923D77931A7}"/>
              </a:ext>
            </a:extLst>
          </p:cNvPr>
          <p:cNvSpPr>
            <a:spLocks noGrp="1"/>
          </p:cNvSpPr>
          <p:nvPr>
            <p:ph idx="1"/>
          </p:nvPr>
        </p:nvSpPr>
        <p:spPr>
          <a:xfrm>
            <a:off x="457200" y="1302706"/>
            <a:ext cx="8229600" cy="4698041"/>
          </a:xfrm>
        </p:spPr>
        <p:txBody>
          <a:bodyPr>
            <a:noAutofit/>
          </a:bodyPr>
          <a:lstStyle/>
          <a:p>
            <a:pPr marL="457200" indent="-457200">
              <a:spcBef>
                <a:spcPts val="0"/>
              </a:spcBef>
              <a:spcAft>
                <a:spcPts val="1200"/>
              </a:spcAft>
              <a:buFont typeface="+mj-lt"/>
              <a:buAutoNum type="arabicPeriod"/>
            </a:pPr>
            <a:r>
              <a:rPr lang="en-SG" sz="2000" dirty="0" smtClean="0">
                <a:latin typeface="Arial" panose="020B0604020202020204" pitchFamily="34" charset="0"/>
                <a:cs typeface="Arial" panose="020B0604020202020204" pitchFamily="34" charset="0"/>
              </a:rPr>
              <a:t>While there is as yet no grand infrastructural plan for the resolution of BRI disputes, it is clear that there is no shortage of methods and legal mechanisms for resolving BRI disputes.</a:t>
            </a:r>
          </a:p>
          <a:p>
            <a:pPr marL="457200" indent="-457200">
              <a:spcBef>
                <a:spcPts val="0"/>
              </a:spcBef>
              <a:spcAft>
                <a:spcPts val="1200"/>
              </a:spcAft>
              <a:buFont typeface="+mj-lt"/>
              <a:buAutoNum type="arabicPeriod"/>
            </a:pPr>
            <a:r>
              <a:rPr lang="en-SG" sz="2000" dirty="0" smtClean="0">
                <a:latin typeface="Arial" panose="020B0604020202020204" pitchFamily="34" charset="0"/>
                <a:cs typeface="Arial" panose="020B0604020202020204" pitchFamily="34" charset="0"/>
              </a:rPr>
              <a:t>But for any initiative as large as the BRI, it is inevitable </a:t>
            </a:r>
            <a:r>
              <a:rPr lang="en-SG" sz="2000" dirty="0" smtClean="0">
                <a:latin typeface="Arial" panose="020B0604020202020204" pitchFamily="34" charset="0"/>
                <a:cs typeface="Arial" panose="020B0604020202020204" pitchFamily="34" charset="0"/>
              </a:rPr>
              <a:t>that there </a:t>
            </a:r>
            <a:r>
              <a:rPr lang="en-SG" sz="2000" dirty="0" smtClean="0">
                <a:latin typeface="Arial" panose="020B0604020202020204" pitchFamily="34" charset="0"/>
                <a:cs typeface="Arial" panose="020B0604020202020204" pitchFamily="34" charset="0"/>
              </a:rPr>
              <a:t>will be a lack </a:t>
            </a:r>
            <a:r>
              <a:rPr lang="en-SG" sz="2000" dirty="0">
                <a:latin typeface="Arial" panose="020B0604020202020204" pitchFamily="34" charset="0"/>
                <a:cs typeface="Arial" panose="020B0604020202020204" pitchFamily="34" charset="0"/>
              </a:rPr>
              <a:t>of legal uniformity </a:t>
            </a:r>
            <a:r>
              <a:rPr lang="en-SG" sz="2000" dirty="0" smtClean="0">
                <a:latin typeface="Arial" panose="020B0604020202020204" pitchFamily="34" charset="0"/>
                <a:cs typeface="Arial" panose="020B0604020202020204" pitchFamily="34" charset="0"/>
              </a:rPr>
              <a:t>(at least in the short run) of </a:t>
            </a:r>
            <a:r>
              <a:rPr lang="en-SG" sz="2000" dirty="0">
                <a:latin typeface="Arial" panose="020B0604020202020204" pitchFamily="34" charset="0"/>
                <a:cs typeface="Arial" panose="020B0604020202020204" pitchFamily="34" charset="0"/>
              </a:rPr>
              <a:t>the </a:t>
            </a:r>
            <a:r>
              <a:rPr lang="en-SG" sz="2000" dirty="0" smtClean="0">
                <a:latin typeface="Arial" panose="020B0604020202020204" pitchFamily="34" charset="0"/>
                <a:cs typeface="Arial" panose="020B0604020202020204" pitchFamily="34" charset="0"/>
              </a:rPr>
              <a:t>rules and practices from the sheer diversity of legal traditions which comprise the BRI region. </a:t>
            </a:r>
          </a:p>
          <a:p>
            <a:pPr marL="457200" indent="-457200">
              <a:spcBef>
                <a:spcPts val="0"/>
              </a:spcBef>
              <a:spcAft>
                <a:spcPts val="1200"/>
              </a:spcAft>
              <a:buFont typeface="+mj-lt"/>
              <a:buAutoNum type="arabicPeriod"/>
            </a:pPr>
            <a:r>
              <a:rPr lang="en-SG" sz="2000" dirty="0">
                <a:latin typeface="Arial" panose="020B0604020202020204" pitchFamily="34" charset="0"/>
                <a:cs typeface="Arial" panose="020B0604020202020204" pitchFamily="34" charset="0"/>
              </a:rPr>
              <a:t>W</a:t>
            </a:r>
            <a:r>
              <a:rPr lang="en-SG" sz="2000" dirty="0" smtClean="0">
                <a:latin typeface="Arial" panose="020B0604020202020204" pitchFamily="34" charset="0"/>
                <a:cs typeface="Arial" panose="020B0604020202020204" pitchFamily="34" charset="0"/>
              </a:rPr>
              <a:t>hat </a:t>
            </a:r>
            <a:r>
              <a:rPr lang="en-SG" sz="2000" dirty="0">
                <a:latin typeface="Arial" panose="020B0604020202020204" pitchFamily="34" charset="0"/>
                <a:cs typeface="Arial" panose="020B0604020202020204" pitchFamily="34" charset="0"/>
              </a:rPr>
              <a:t>is important, at this juncture, is to </a:t>
            </a:r>
            <a:r>
              <a:rPr lang="en-SG" sz="2000" b="1" u="sng" dirty="0">
                <a:latin typeface="Arial" panose="020B0604020202020204" pitchFamily="34" charset="0"/>
                <a:cs typeface="Arial" panose="020B0604020202020204" pitchFamily="34" charset="0"/>
              </a:rPr>
              <a:t>promote knowledge and understanding</a:t>
            </a:r>
            <a:r>
              <a:rPr lang="en-SG" sz="2000" b="1" dirty="0">
                <a:latin typeface="Arial" panose="020B0604020202020204" pitchFamily="34" charset="0"/>
                <a:cs typeface="Arial" panose="020B0604020202020204" pitchFamily="34" charset="0"/>
              </a:rPr>
              <a:t> </a:t>
            </a:r>
            <a:r>
              <a:rPr lang="en-SG" sz="2000" dirty="0">
                <a:latin typeface="Arial" panose="020B0604020202020204" pitchFamily="34" charset="0"/>
                <a:cs typeface="Arial" panose="020B0604020202020204" pitchFamily="34" charset="0"/>
              </a:rPr>
              <a:t>of what those </a:t>
            </a:r>
            <a:r>
              <a:rPr lang="en-SG" sz="2000" dirty="0" smtClean="0">
                <a:latin typeface="Arial" panose="020B0604020202020204" pitchFamily="34" charset="0"/>
                <a:cs typeface="Arial" panose="020B0604020202020204" pitchFamily="34" charset="0"/>
              </a:rPr>
              <a:t>rules and practices </a:t>
            </a:r>
            <a:r>
              <a:rPr lang="en-SG" sz="2000" dirty="0">
                <a:latin typeface="Arial" panose="020B0604020202020204" pitchFamily="34" charset="0"/>
                <a:cs typeface="Arial" panose="020B0604020202020204" pitchFamily="34" charset="0"/>
              </a:rPr>
              <a:t>currently are in order </a:t>
            </a:r>
            <a:r>
              <a:rPr lang="en-SG" sz="2000" b="1" dirty="0">
                <a:latin typeface="Arial" panose="020B0604020202020204" pitchFamily="34" charset="0"/>
                <a:cs typeface="Arial" panose="020B0604020202020204" pitchFamily="34" charset="0"/>
              </a:rPr>
              <a:t>to establish a base of common knowledge from which legal convergence in this field may emerge</a:t>
            </a:r>
            <a:r>
              <a:rPr lang="en-SG" sz="2000" dirty="0">
                <a:latin typeface="Arial" panose="020B0604020202020204" pitchFamily="34" charset="0"/>
                <a:cs typeface="Arial" panose="020B0604020202020204" pitchFamily="34" charset="0"/>
              </a:rPr>
              <a:t>.</a:t>
            </a:r>
          </a:p>
          <a:p>
            <a:pPr marL="457200" indent="-457200">
              <a:spcBef>
                <a:spcPts val="0"/>
              </a:spcBef>
              <a:spcAft>
                <a:spcPts val="1200"/>
              </a:spcAft>
              <a:buFont typeface="+mj-lt"/>
              <a:buAutoNum type="arabicPeriod"/>
            </a:pPr>
            <a:r>
              <a:rPr lang="en-SG" sz="2000" dirty="0" smtClean="0">
                <a:latin typeface="Arial" panose="020B0604020202020204" pitchFamily="34" charset="0"/>
                <a:cs typeface="Arial" panose="020B0604020202020204" pitchFamily="34" charset="0"/>
              </a:rPr>
              <a:t>Perhaps, a </a:t>
            </a:r>
            <a:r>
              <a:rPr lang="en-SG" sz="2000" b="1" u="sng" dirty="0">
                <a:latin typeface="Arial" panose="020B0604020202020204" pitchFamily="34" charset="0"/>
                <a:cs typeface="Arial" panose="020B0604020202020204" pitchFamily="34" charset="0"/>
              </a:rPr>
              <a:t>practical solution</a:t>
            </a:r>
            <a:r>
              <a:rPr lang="en-SG" sz="2000" b="1" dirty="0">
                <a:latin typeface="Arial" panose="020B0604020202020204" pitchFamily="34" charset="0"/>
                <a:cs typeface="Arial" panose="020B0604020202020204" pitchFamily="34" charset="0"/>
              </a:rPr>
              <a:t> </a:t>
            </a:r>
            <a:r>
              <a:rPr lang="en-SG" sz="2000" dirty="0">
                <a:latin typeface="Arial" panose="020B0604020202020204" pitchFamily="34" charset="0"/>
                <a:cs typeface="Arial" panose="020B0604020202020204" pitchFamily="34" charset="0"/>
              </a:rPr>
              <a:t>may be achieved through bilateral </a:t>
            </a:r>
            <a:r>
              <a:rPr lang="en-SG" sz="2000" b="1" dirty="0">
                <a:latin typeface="Arial" panose="020B0604020202020204" pitchFamily="34" charset="0"/>
                <a:cs typeface="Arial" panose="020B0604020202020204" pitchFamily="34" charset="0"/>
              </a:rPr>
              <a:t>memorandums of understanding </a:t>
            </a:r>
            <a:r>
              <a:rPr lang="en-SG" sz="2000" dirty="0">
                <a:latin typeface="Arial" panose="020B0604020202020204" pitchFamily="34" charset="0"/>
                <a:cs typeface="Arial" panose="020B0604020202020204" pitchFamily="34" charset="0"/>
              </a:rPr>
              <a:t>and </a:t>
            </a:r>
            <a:r>
              <a:rPr lang="en-SG" sz="2000" b="1" dirty="0">
                <a:latin typeface="Arial" panose="020B0604020202020204" pitchFamily="34" charset="0"/>
                <a:cs typeface="Arial" panose="020B0604020202020204" pitchFamily="34" charset="0"/>
              </a:rPr>
              <a:t>memorandums of guidance </a:t>
            </a:r>
            <a:r>
              <a:rPr lang="en-SG" sz="2000" dirty="0">
                <a:latin typeface="Arial" panose="020B0604020202020204" pitchFamily="34" charset="0"/>
                <a:cs typeface="Arial" panose="020B0604020202020204" pitchFamily="34" charset="0"/>
              </a:rPr>
              <a:t>in order to bridge gaps in knowledge and mitigate challenges (real or perceived)</a:t>
            </a:r>
            <a:r>
              <a:rPr lang="en-SG" sz="2000" dirty="0" smtClean="0">
                <a:latin typeface="Arial" panose="020B0604020202020204" pitchFamily="34" charset="0"/>
                <a:cs typeface="Arial" panose="020B0604020202020204" pitchFamily="34" charset="0"/>
              </a:rPr>
              <a:t>.</a:t>
            </a:r>
            <a:endParaRPr lang="en-SG"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388236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US" sz="3200" b="1" dirty="0" smtClean="0">
                <a:solidFill>
                  <a:schemeClr val="tx2"/>
                </a:solidFill>
                <a:latin typeface="Arial" panose="020B0604020202020204" pitchFamily="34" charset="0"/>
                <a:cs typeface="Arial" panose="020B0604020202020204" pitchFamily="34" charset="0"/>
              </a:rPr>
              <a:t>Introduction</a:t>
            </a:r>
            <a:endParaRPr lang="en-US" sz="32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2</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407512"/>
            <a:ext cx="8229600" cy="5320212"/>
          </a:xfrm>
        </p:spPr>
        <p:txBody>
          <a:bodyPr>
            <a:noAutofit/>
          </a:bodyPr>
          <a:lstStyle/>
          <a:p>
            <a:pPr marL="457200" indent="-457200">
              <a:spcBef>
                <a:spcPts val="0"/>
              </a:spcBef>
              <a:spcAft>
                <a:spcPts val="1200"/>
              </a:spcAft>
              <a:buFont typeface="+mj-lt"/>
              <a:buAutoNum type="arabicPeriod"/>
            </a:pPr>
            <a:r>
              <a:rPr lang="en-GB" sz="2200" dirty="0" smtClean="0">
                <a:latin typeface="Arial" panose="020B0604020202020204" pitchFamily="34" charset="0"/>
                <a:cs typeface="Arial" panose="020B0604020202020204" pitchFamily="34" charset="0"/>
              </a:rPr>
              <a:t>What is the current situation? </a:t>
            </a:r>
          </a:p>
          <a:p>
            <a:pPr marL="457200" indent="-457200">
              <a:spcBef>
                <a:spcPts val="0"/>
              </a:spcBef>
              <a:spcAft>
                <a:spcPts val="1200"/>
              </a:spcAft>
              <a:buFont typeface="+mj-lt"/>
              <a:buAutoNum type="arabicPeriod"/>
            </a:pPr>
            <a:r>
              <a:rPr lang="en-GB" sz="2200" dirty="0" smtClean="0">
                <a:latin typeface="Arial" panose="020B0604020202020204" pitchFamily="34" charset="0"/>
                <a:cs typeface="Arial" panose="020B0604020202020204" pitchFamily="34" charset="0"/>
              </a:rPr>
              <a:t>Apart from the Chinese Internationa</a:t>
            </a:r>
            <a:r>
              <a:rPr lang="en-GB" sz="2200" dirty="0">
                <a:latin typeface="Arial" panose="020B0604020202020204" pitchFamily="34" charset="0"/>
                <a:cs typeface="Arial" panose="020B0604020202020204" pitchFamily="34" charset="0"/>
              </a:rPr>
              <a:t>l Commercial Courts, no grand infrastructural plan </a:t>
            </a:r>
            <a:r>
              <a:rPr lang="en-GB" sz="2200" dirty="0" smtClean="0">
                <a:latin typeface="Arial" panose="020B0604020202020204" pitchFamily="34" charset="0"/>
                <a:cs typeface="Arial" panose="020B0604020202020204" pitchFamily="34" charset="0"/>
              </a:rPr>
              <a:t>is apparent.</a:t>
            </a:r>
          </a:p>
          <a:p>
            <a:pPr marL="457200" indent="-457200">
              <a:spcBef>
                <a:spcPts val="0"/>
              </a:spcBef>
              <a:spcAft>
                <a:spcPts val="1200"/>
              </a:spcAft>
              <a:buFont typeface="+mj-lt"/>
              <a:buAutoNum type="arabicPeriod"/>
            </a:pPr>
            <a:r>
              <a:rPr lang="en-GB" sz="2200" dirty="0" smtClean="0">
                <a:latin typeface="Arial" panose="020B0604020202020204" pitchFamily="34" charset="0"/>
                <a:cs typeface="Arial" panose="020B0604020202020204" pitchFamily="34" charset="0"/>
              </a:rPr>
              <a:t>Existing </a:t>
            </a:r>
            <a:r>
              <a:rPr lang="en-GB" sz="2200" dirty="0">
                <a:latin typeface="Arial" panose="020B0604020202020204" pitchFamily="34" charset="0"/>
                <a:cs typeface="Arial" panose="020B0604020202020204" pitchFamily="34" charset="0"/>
              </a:rPr>
              <a:t>arbitration institutions have advertised slightly modified versions of their existing offerings but have not seriously promoted them </a:t>
            </a:r>
            <a:r>
              <a:rPr lang="en-GB" sz="2200" dirty="0" smtClean="0">
                <a:latin typeface="Arial" panose="020B0604020202020204" pitchFamily="34" charset="0"/>
                <a:cs typeface="Arial" panose="020B0604020202020204" pitchFamily="34" charset="0"/>
              </a:rPr>
              <a:t>yet.</a:t>
            </a:r>
          </a:p>
          <a:p>
            <a:pPr marL="457200" indent="-457200">
              <a:spcBef>
                <a:spcPts val="0"/>
              </a:spcBef>
              <a:spcAft>
                <a:spcPts val="1200"/>
              </a:spcAft>
              <a:buFont typeface="+mj-lt"/>
              <a:buAutoNum type="arabicPeriod"/>
            </a:pPr>
            <a:r>
              <a:rPr lang="en-GB" sz="2200" dirty="0" smtClean="0">
                <a:latin typeface="Arial" panose="020B0604020202020204" pitchFamily="34" charset="0"/>
                <a:cs typeface="Arial" panose="020B0604020202020204" pitchFamily="34" charset="0"/>
              </a:rPr>
              <a:t>Current alternative solutions under public discussion:</a:t>
            </a:r>
            <a:endParaRPr lang="en-GB" sz="2200" dirty="0">
              <a:latin typeface="Arial" panose="020B0604020202020204" pitchFamily="34" charset="0"/>
              <a:cs typeface="Arial" panose="020B0604020202020204" pitchFamily="34" charset="0"/>
            </a:endParaRPr>
          </a:p>
          <a:p>
            <a:pPr lvl="1">
              <a:spcBef>
                <a:spcPts val="0"/>
              </a:spcBef>
              <a:spcAft>
                <a:spcPts val="1200"/>
              </a:spcAft>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International commercial courts</a:t>
            </a:r>
          </a:p>
          <a:p>
            <a:pPr lvl="1">
              <a:spcBef>
                <a:spcPts val="0"/>
              </a:spcBef>
              <a:spcAft>
                <a:spcPts val="1200"/>
              </a:spcAft>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International arbitration</a:t>
            </a:r>
          </a:p>
          <a:p>
            <a:pPr lvl="1">
              <a:spcBef>
                <a:spcPts val="0"/>
              </a:spcBef>
              <a:spcAft>
                <a:spcPts val="1200"/>
              </a:spcAft>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Working </a:t>
            </a:r>
            <a:r>
              <a:rPr lang="en-GB" sz="2000" dirty="0">
                <a:latin typeface="Arial" panose="020B0604020202020204" pitchFamily="34" charset="0"/>
                <a:cs typeface="Arial" panose="020B0604020202020204" pitchFamily="34" charset="0"/>
              </a:rPr>
              <a:t>through existing domestic courts and expanding range of reciprocal enforcement between BRI member </a:t>
            </a:r>
            <a:r>
              <a:rPr lang="en-GB" sz="2000" dirty="0" smtClean="0">
                <a:latin typeface="Arial" panose="020B0604020202020204" pitchFamily="34" charset="0"/>
                <a:cs typeface="Arial" panose="020B0604020202020204" pitchFamily="34" charset="0"/>
              </a:rPr>
              <a:t>countries</a:t>
            </a:r>
          </a:p>
          <a:p>
            <a:pPr lvl="1">
              <a:spcBef>
                <a:spcPts val="0"/>
              </a:spcBef>
              <a:spcAft>
                <a:spcPts val="1200"/>
              </a:spcAft>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Mediation</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49690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US" sz="2400" b="1" dirty="0">
                <a:solidFill>
                  <a:schemeClr val="tx2"/>
                </a:solidFill>
                <a:latin typeface="Arial" panose="020B0604020202020204" pitchFamily="34" charset="0"/>
                <a:cs typeface="Arial" panose="020B0604020202020204" pitchFamily="34" charset="0"/>
              </a:rPr>
              <a:t>Chinese International Commercial Court (“CICC”)</a:t>
            </a: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3</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770774"/>
            <a:ext cx="8229600" cy="3672370"/>
          </a:xfrm>
        </p:spPr>
        <p:txBody>
          <a:bodyPr>
            <a:noAutofit/>
          </a:bodyPr>
          <a:lstStyle/>
          <a:p>
            <a:pPr marL="457200" indent="-457200">
              <a:spcBef>
                <a:spcPts val="0"/>
              </a:spcBef>
              <a:spcAft>
                <a:spcPts val="1800"/>
              </a:spcAft>
              <a:buFont typeface="+mj-lt"/>
              <a:buAutoNum type="arabicPeriod"/>
            </a:pPr>
            <a:r>
              <a:rPr lang="en-GB" sz="2400" dirty="0">
                <a:latin typeface="Arial" panose="020B0604020202020204" pitchFamily="34" charset="0"/>
                <a:cs typeface="Arial" panose="020B0604020202020204" pitchFamily="34" charset="0"/>
              </a:rPr>
              <a:t>E</a:t>
            </a:r>
            <a:r>
              <a:rPr lang="en-GB" sz="2400" dirty="0" smtClean="0">
                <a:latin typeface="Arial" panose="020B0604020202020204" pitchFamily="34" charset="0"/>
                <a:cs typeface="Arial" panose="020B0604020202020204" pitchFamily="34" charset="0"/>
              </a:rPr>
              <a:t>stablished in 2018, the CICC is in reality a division of the Supreme People’s Court (“</a:t>
            </a:r>
            <a:r>
              <a:rPr lang="en-GB" sz="2400" b="1" dirty="0" smtClean="0">
                <a:latin typeface="Arial" panose="020B0604020202020204" pitchFamily="34" charset="0"/>
                <a:cs typeface="Arial" panose="020B0604020202020204" pitchFamily="34" charset="0"/>
              </a:rPr>
              <a:t>SPC</a:t>
            </a:r>
            <a:r>
              <a:rPr lang="en-GB" sz="2400" dirty="0" smtClean="0">
                <a:latin typeface="Arial" panose="020B0604020202020204" pitchFamily="34" charset="0"/>
                <a:cs typeface="Arial" panose="020B0604020202020204" pitchFamily="34" charset="0"/>
              </a:rPr>
              <a:t>”).</a:t>
            </a:r>
          </a:p>
          <a:p>
            <a:pPr marL="457200" indent="-457200">
              <a:spcBef>
                <a:spcPts val="0"/>
              </a:spcBef>
              <a:spcAft>
                <a:spcPts val="1800"/>
              </a:spcAft>
              <a:buFont typeface="+mj-lt"/>
              <a:buAutoNum type="arabicPeriod"/>
            </a:pPr>
            <a:r>
              <a:rPr lang="en-GB" sz="2400" dirty="0" smtClean="0">
                <a:latin typeface="Arial" panose="020B0604020202020204" pitchFamily="34" charset="0"/>
                <a:cs typeface="Arial" panose="020B0604020202020204" pitchFamily="34" charset="0"/>
              </a:rPr>
              <a:t>Although the CICC is supposed to be situated in Xi’an and Shenzhen, it is for the moment run out of Beijing by the SPC.</a:t>
            </a:r>
          </a:p>
          <a:p>
            <a:pPr marL="457200" indent="-457200">
              <a:spcBef>
                <a:spcPts val="0"/>
              </a:spcBef>
              <a:spcAft>
                <a:spcPts val="1800"/>
              </a:spcAft>
              <a:buFont typeface="+mj-lt"/>
              <a:buAutoNum type="arabicPeriod"/>
            </a:pPr>
            <a:r>
              <a:rPr lang="en-GB" sz="2400" dirty="0" smtClean="0">
                <a:latin typeface="Arial" panose="020B0604020202020204" pitchFamily="34" charset="0"/>
                <a:cs typeface="Arial" panose="020B0604020202020204" pitchFamily="34" charset="0"/>
              </a:rPr>
              <a:t>Judges </a:t>
            </a:r>
            <a:r>
              <a:rPr lang="en-GB" sz="2400" dirty="0">
                <a:latin typeface="Arial" panose="020B0604020202020204" pitchFamily="34" charset="0"/>
                <a:cs typeface="Arial" panose="020B0604020202020204" pitchFamily="34" charset="0"/>
              </a:rPr>
              <a:t>appointed so far are all from the SPC, but they are </a:t>
            </a:r>
            <a:r>
              <a:rPr lang="en-GB" sz="2400" dirty="0" smtClean="0">
                <a:latin typeface="Arial" panose="020B0604020202020204" pitchFamily="34" charset="0"/>
                <a:cs typeface="Arial" panose="020B0604020202020204" pitchFamily="34" charset="0"/>
              </a:rPr>
              <a:t>all supposed to be fluent to some degree in English.</a:t>
            </a:r>
          </a:p>
        </p:txBody>
      </p:sp>
    </p:spTree>
    <p:extLst>
      <p:ext uri="{BB962C8B-B14F-4D97-AF65-F5344CB8AC3E}">
        <p14:creationId xmlns:p14="http://schemas.microsoft.com/office/powerpoint/2010/main" val="237694600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US" sz="3200" b="1" dirty="0" smtClean="0">
                <a:solidFill>
                  <a:schemeClr val="tx2"/>
                </a:solidFill>
                <a:latin typeface="Arial" panose="020B0604020202020204" pitchFamily="34" charset="0"/>
                <a:cs typeface="Arial" panose="020B0604020202020204" pitchFamily="34" charset="0"/>
              </a:rPr>
              <a:t>Jurisdiction of the CICC</a:t>
            </a:r>
            <a:endParaRPr lang="en-US" sz="24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4</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294987"/>
            <a:ext cx="8229600" cy="5320212"/>
          </a:xfrm>
        </p:spPr>
        <p:txBody>
          <a:bodyPr>
            <a:noAutofit/>
          </a:bodyPr>
          <a:lstStyle/>
          <a:p>
            <a:pPr marL="0" indent="0">
              <a:spcBef>
                <a:spcPts val="0"/>
              </a:spcBef>
              <a:spcAft>
                <a:spcPts val="1200"/>
              </a:spcAft>
              <a:buNone/>
            </a:pPr>
            <a:r>
              <a:rPr lang="en-GB" sz="2000" dirty="0" smtClean="0">
                <a:latin typeface="Arial" panose="020B0604020202020204" pitchFamily="34" charset="0"/>
                <a:cs typeface="Arial" panose="020B0604020202020204" pitchFamily="34" charset="0"/>
              </a:rPr>
              <a:t>The CICC has jurisdiction to hear five categories of disputes</a:t>
            </a:r>
            <a:r>
              <a:rPr lang="en-GB" sz="2000" dirty="0">
                <a:latin typeface="Arial" panose="020B0604020202020204" pitchFamily="34" charset="0"/>
                <a:cs typeface="Arial" panose="020B0604020202020204" pitchFamily="34" charset="0"/>
              </a:rPr>
              <a:t>:</a:t>
            </a:r>
            <a:endParaRPr lang="en-GB" sz="2000" dirty="0" smtClean="0">
              <a:latin typeface="Arial" panose="020B0604020202020204" pitchFamily="34" charset="0"/>
              <a:cs typeface="Arial" panose="020B0604020202020204" pitchFamily="34" charset="0"/>
            </a:endParaRPr>
          </a:p>
          <a:p>
            <a:pPr marL="715963" lvl="1" indent="-457200">
              <a:spcBef>
                <a:spcPts val="0"/>
              </a:spcBef>
              <a:spcAft>
                <a:spcPts val="1200"/>
              </a:spcAft>
              <a:buFont typeface="+mj-lt"/>
              <a:buAutoNum type="arabicPeriod"/>
            </a:pPr>
            <a:r>
              <a:rPr lang="en-GB" sz="1800" b="1" dirty="0" smtClean="0">
                <a:latin typeface="Arial" panose="020B0604020202020204" pitchFamily="34" charset="0"/>
                <a:cs typeface="Arial" panose="020B0604020202020204" pitchFamily="34" charset="0"/>
              </a:rPr>
              <a:t>International commercial cases </a:t>
            </a:r>
            <a:r>
              <a:rPr lang="en-GB" sz="1800" dirty="0" smtClean="0">
                <a:latin typeface="Arial" panose="020B0604020202020204" pitchFamily="34" charset="0"/>
                <a:cs typeface="Arial" panose="020B0604020202020204" pitchFamily="34" charset="0"/>
              </a:rPr>
              <a:t>in which the </a:t>
            </a:r>
            <a:r>
              <a:rPr lang="en-GB" sz="1800" b="1" u="sng" dirty="0" smtClean="0">
                <a:latin typeface="Arial" panose="020B0604020202020204" pitchFamily="34" charset="0"/>
                <a:cs typeface="Arial" panose="020B0604020202020204" pitchFamily="34" charset="0"/>
              </a:rPr>
              <a:t>parties have chosen the jurisdiction of the SPC</a:t>
            </a:r>
            <a:r>
              <a:rPr lang="en-GB" sz="1800" dirty="0" smtClean="0">
                <a:latin typeface="Arial" panose="020B0604020202020204" pitchFamily="34" charset="0"/>
                <a:cs typeface="Arial" panose="020B0604020202020204" pitchFamily="34" charset="0"/>
              </a:rPr>
              <a:t> according to Article 34 of the Civil Procedure Law, with an </a:t>
            </a:r>
            <a:r>
              <a:rPr lang="en-GB" sz="1800" b="1" u="sng" dirty="0" smtClean="0">
                <a:latin typeface="Arial" panose="020B0604020202020204" pitchFamily="34" charset="0"/>
                <a:cs typeface="Arial" panose="020B0604020202020204" pitchFamily="34" charset="0"/>
              </a:rPr>
              <a:t>amount in dispute of at least RMB 300 million</a:t>
            </a:r>
            <a:r>
              <a:rPr lang="en-GB" sz="1800" b="1" dirty="0" smtClean="0">
                <a:latin typeface="Arial" panose="020B0604020202020204" pitchFamily="34" charset="0"/>
                <a:cs typeface="Arial" panose="020B0604020202020204" pitchFamily="34" charset="0"/>
              </a:rPr>
              <a:t> </a:t>
            </a:r>
            <a:r>
              <a:rPr lang="en-GB" sz="1800" dirty="0" smtClean="0">
                <a:latin typeface="Arial" panose="020B0604020202020204" pitchFamily="34" charset="0"/>
                <a:cs typeface="Arial" panose="020B0604020202020204" pitchFamily="34" charset="0"/>
              </a:rPr>
              <a:t>(approx. USD 45 million</a:t>
            </a:r>
            <a:r>
              <a:rPr lang="en-GB" sz="1800" dirty="0">
                <a:latin typeface="Arial" panose="020B0604020202020204" pitchFamily="34" charset="0"/>
                <a:cs typeface="Arial" panose="020B0604020202020204" pitchFamily="34" charset="0"/>
              </a:rPr>
              <a:t>). </a:t>
            </a:r>
            <a:endParaRPr lang="en-GB" sz="1800" dirty="0" smtClean="0">
              <a:latin typeface="Arial" panose="020B0604020202020204" pitchFamily="34" charset="0"/>
              <a:cs typeface="Arial" panose="020B0604020202020204" pitchFamily="34" charset="0"/>
            </a:endParaRPr>
          </a:p>
          <a:p>
            <a:pPr marL="715963" lvl="1" indent="-457200">
              <a:spcBef>
                <a:spcPts val="0"/>
              </a:spcBef>
              <a:spcAft>
                <a:spcPts val="1200"/>
              </a:spcAft>
              <a:buFont typeface="+mj-lt"/>
              <a:buAutoNum type="arabicPeriod"/>
            </a:pPr>
            <a:r>
              <a:rPr lang="en-GB" sz="1800" b="1" dirty="0" smtClean="0">
                <a:latin typeface="Arial" panose="020B0604020202020204" pitchFamily="34" charset="0"/>
                <a:cs typeface="Arial" panose="020B0604020202020204" pitchFamily="34" charset="0"/>
              </a:rPr>
              <a:t>International commercial cases </a:t>
            </a:r>
            <a:r>
              <a:rPr lang="en-GB" sz="1800" dirty="0" smtClean="0">
                <a:latin typeface="Arial" panose="020B0604020202020204" pitchFamily="34" charset="0"/>
                <a:cs typeface="Arial" panose="020B0604020202020204" pitchFamily="34" charset="0"/>
              </a:rPr>
              <a:t>which the Higher </a:t>
            </a:r>
            <a:r>
              <a:rPr lang="en-GB" sz="1800" dirty="0">
                <a:latin typeface="Arial" panose="020B0604020202020204" pitchFamily="34" charset="0"/>
                <a:cs typeface="Arial" panose="020B0604020202020204" pitchFamily="34" charset="0"/>
              </a:rPr>
              <a:t>P</a:t>
            </a:r>
            <a:r>
              <a:rPr lang="en-GB" sz="1800" dirty="0" smtClean="0">
                <a:latin typeface="Arial" panose="020B0604020202020204" pitchFamily="34" charset="0"/>
                <a:cs typeface="Arial" panose="020B0604020202020204" pitchFamily="34" charset="0"/>
              </a:rPr>
              <a:t>eople’s Courts have jurisdiction, but </a:t>
            </a:r>
            <a:r>
              <a:rPr lang="en-GB" sz="1800" dirty="0">
                <a:latin typeface="Arial" panose="020B0604020202020204" pitchFamily="34" charset="0"/>
                <a:cs typeface="Arial" panose="020B0604020202020204" pitchFamily="34" charset="0"/>
              </a:rPr>
              <a:t>which </a:t>
            </a:r>
            <a:r>
              <a:rPr lang="en-GB" sz="1800" b="1" u="sng" dirty="0" smtClean="0">
                <a:latin typeface="Arial" panose="020B0604020202020204" pitchFamily="34" charset="0"/>
                <a:cs typeface="Arial" panose="020B0604020202020204" pitchFamily="34" charset="0"/>
              </a:rPr>
              <a:t>the Higher </a:t>
            </a:r>
            <a:r>
              <a:rPr lang="en-GB" sz="1800" b="1" u="sng" dirty="0">
                <a:latin typeface="Arial" panose="020B0604020202020204" pitchFamily="34" charset="0"/>
                <a:cs typeface="Arial" panose="020B0604020202020204" pitchFamily="34" charset="0"/>
              </a:rPr>
              <a:t>People’s </a:t>
            </a:r>
            <a:r>
              <a:rPr lang="en-GB" sz="1800" b="1" u="sng" dirty="0" smtClean="0">
                <a:latin typeface="Arial" panose="020B0604020202020204" pitchFamily="34" charset="0"/>
                <a:cs typeface="Arial" panose="020B0604020202020204" pitchFamily="34" charset="0"/>
              </a:rPr>
              <a:t>Courts consider should be tried by the SPC, and the SPC approves the transfer of the case to the CICC</a:t>
            </a:r>
            <a:r>
              <a:rPr lang="en-GB" sz="1800" dirty="0" smtClean="0">
                <a:latin typeface="Arial" panose="020B0604020202020204" pitchFamily="34" charset="0"/>
                <a:cs typeface="Arial" panose="020B0604020202020204" pitchFamily="34" charset="0"/>
              </a:rPr>
              <a:t>. </a:t>
            </a:r>
          </a:p>
          <a:p>
            <a:pPr marL="715963" lvl="1" indent="-457200">
              <a:spcBef>
                <a:spcPts val="0"/>
              </a:spcBef>
              <a:spcAft>
                <a:spcPts val="1200"/>
              </a:spcAft>
              <a:buFont typeface="+mj-lt"/>
              <a:buAutoNum type="arabicPeriod"/>
            </a:pPr>
            <a:r>
              <a:rPr lang="en-GB" sz="1800" b="1" dirty="0" smtClean="0">
                <a:latin typeface="Arial" panose="020B0604020202020204" pitchFamily="34" charset="0"/>
                <a:cs typeface="Arial" panose="020B0604020202020204" pitchFamily="34" charset="0"/>
              </a:rPr>
              <a:t>International commercial cases </a:t>
            </a:r>
            <a:r>
              <a:rPr lang="en-GB" sz="1800" dirty="0" smtClean="0">
                <a:latin typeface="Arial" panose="020B0604020202020204" pitchFamily="34" charset="0"/>
                <a:cs typeface="Arial" panose="020B0604020202020204" pitchFamily="34" charset="0"/>
              </a:rPr>
              <a:t>that have a </a:t>
            </a:r>
            <a:r>
              <a:rPr lang="en-GB" sz="1800" b="1" u="sng" dirty="0" smtClean="0">
                <a:latin typeface="Arial" panose="020B0604020202020204" pitchFamily="34" charset="0"/>
                <a:cs typeface="Arial" panose="020B0604020202020204" pitchFamily="34" charset="0"/>
              </a:rPr>
              <a:t>nationwide significant impact</a:t>
            </a:r>
            <a:r>
              <a:rPr lang="en-GB" sz="1800" dirty="0" smtClean="0">
                <a:latin typeface="Arial" panose="020B0604020202020204" pitchFamily="34" charset="0"/>
                <a:cs typeface="Arial" panose="020B0604020202020204" pitchFamily="34" charset="0"/>
              </a:rPr>
              <a:t>.</a:t>
            </a:r>
          </a:p>
          <a:p>
            <a:pPr marL="715963" lvl="1" indent="-457200">
              <a:spcBef>
                <a:spcPts val="0"/>
              </a:spcBef>
              <a:spcAft>
                <a:spcPts val="1200"/>
              </a:spcAft>
              <a:buFont typeface="+mj-lt"/>
              <a:buAutoNum type="arabicPeriod"/>
            </a:pPr>
            <a:r>
              <a:rPr lang="en-GB" sz="1800" b="1" u="sng" dirty="0" smtClean="0">
                <a:latin typeface="Arial" panose="020B0604020202020204" pitchFamily="34" charset="0"/>
                <a:cs typeface="Arial" panose="020B0604020202020204" pitchFamily="34" charset="0"/>
              </a:rPr>
              <a:t>Applications for preservation measures in arbitration</a:t>
            </a:r>
            <a:r>
              <a:rPr lang="en-GB" sz="1800" dirty="0" smtClean="0">
                <a:latin typeface="Arial" panose="020B0604020202020204" pitchFamily="34" charset="0"/>
                <a:cs typeface="Arial" panose="020B0604020202020204" pitchFamily="34" charset="0"/>
              </a:rPr>
              <a:t>, for </a:t>
            </a:r>
            <a:r>
              <a:rPr lang="en-GB" sz="1800" b="1" u="sng" dirty="0" smtClean="0">
                <a:latin typeface="Arial" panose="020B0604020202020204" pitchFamily="34" charset="0"/>
                <a:cs typeface="Arial" panose="020B0604020202020204" pitchFamily="34" charset="0"/>
              </a:rPr>
              <a:t>setting aside</a:t>
            </a:r>
            <a:r>
              <a:rPr lang="en-GB" sz="1800" b="1" dirty="0" smtClean="0">
                <a:latin typeface="Arial" panose="020B0604020202020204" pitchFamily="34" charset="0"/>
                <a:cs typeface="Arial" panose="020B0604020202020204" pitchFamily="34" charset="0"/>
              </a:rPr>
              <a:t> </a:t>
            </a:r>
            <a:r>
              <a:rPr lang="en-GB" sz="1800" dirty="0" smtClean="0">
                <a:latin typeface="Arial" panose="020B0604020202020204" pitchFamily="34" charset="0"/>
                <a:cs typeface="Arial" panose="020B0604020202020204" pitchFamily="34" charset="0"/>
              </a:rPr>
              <a:t>or </a:t>
            </a:r>
            <a:r>
              <a:rPr lang="en-GB" sz="1800" b="1" u="sng" dirty="0" smtClean="0">
                <a:latin typeface="Arial" panose="020B0604020202020204" pitchFamily="34" charset="0"/>
                <a:cs typeface="Arial" panose="020B0604020202020204" pitchFamily="34" charset="0"/>
              </a:rPr>
              <a:t>enforcement of international commercial arbitration awards</a:t>
            </a:r>
            <a:r>
              <a:rPr lang="en-GB" sz="1800" dirty="0" smtClean="0">
                <a:latin typeface="Arial" panose="020B0604020202020204" pitchFamily="34" charset="0"/>
                <a:cs typeface="Arial" panose="020B0604020202020204" pitchFamily="34" charset="0"/>
              </a:rPr>
              <a:t> pursuant to Article 14 of the Regulations.</a:t>
            </a:r>
          </a:p>
          <a:p>
            <a:pPr marL="715963" lvl="1" indent="-457200">
              <a:spcBef>
                <a:spcPts val="0"/>
              </a:spcBef>
              <a:spcAft>
                <a:spcPts val="1200"/>
              </a:spcAft>
              <a:buFont typeface="+mj-lt"/>
              <a:buAutoNum type="arabicPeriod"/>
            </a:pPr>
            <a:r>
              <a:rPr lang="en-GB" sz="1800" dirty="0">
                <a:latin typeface="Arial" panose="020B0604020202020204" pitchFamily="34" charset="0"/>
                <a:cs typeface="Arial" panose="020B0604020202020204" pitchFamily="34" charset="0"/>
              </a:rPr>
              <a:t>Any other </a:t>
            </a:r>
            <a:r>
              <a:rPr lang="en-GB" sz="1800" b="1" dirty="0">
                <a:latin typeface="Arial" panose="020B0604020202020204" pitchFamily="34" charset="0"/>
                <a:cs typeface="Arial" panose="020B0604020202020204" pitchFamily="34" charset="0"/>
              </a:rPr>
              <a:t>international</a:t>
            </a:r>
            <a:r>
              <a:rPr lang="en-GB" sz="1800" dirty="0">
                <a:latin typeface="Arial" panose="020B0604020202020204" pitchFamily="34" charset="0"/>
                <a:cs typeface="Arial" panose="020B0604020202020204" pitchFamily="34" charset="0"/>
              </a:rPr>
              <a:t> </a:t>
            </a:r>
            <a:r>
              <a:rPr lang="en-GB" sz="1800" b="1" dirty="0">
                <a:latin typeface="Arial" panose="020B0604020202020204" pitchFamily="34" charset="0"/>
                <a:cs typeface="Arial" panose="020B0604020202020204" pitchFamily="34" charset="0"/>
              </a:rPr>
              <a:t>commercial</a:t>
            </a:r>
            <a:r>
              <a:rPr lang="en-GB" sz="1800" dirty="0">
                <a:latin typeface="Arial" panose="020B0604020202020204" pitchFamily="34" charset="0"/>
                <a:cs typeface="Arial" panose="020B0604020202020204" pitchFamily="34" charset="0"/>
              </a:rPr>
              <a:t> </a:t>
            </a:r>
            <a:r>
              <a:rPr lang="en-GB" sz="1800" b="1" dirty="0">
                <a:latin typeface="Arial" panose="020B0604020202020204" pitchFamily="34" charset="0"/>
                <a:cs typeface="Arial" panose="020B0604020202020204" pitchFamily="34" charset="0"/>
              </a:rPr>
              <a:t>cases</a:t>
            </a:r>
            <a:r>
              <a:rPr lang="en-GB" sz="1800" dirty="0">
                <a:latin typeface="Arial" panose="020B0604020202020204" pitchFamily="34" charset="0"/>
                <a:cs typeface="Arial" panose="020B0604020202020204" pitchFamily="34" charset="0"/>
              </a:rPr>
              <a:t> that the </a:t>
            </a:r>
            <a:r>
              <a:rPr lang="en-GB" sz="1800" b="1" u="sng" dirty="0">
                <a:latin typeface="Arial" panose="020B0604020202020204" pitchFamily="34" charset="0"/>
                <a:cs typeface="Arial" panose="020B0604020202020204" pitchFamily="34" charset="0"/>
              </a:rPr>
              <a:t>SPC considers appropriate to be tried by the CICC</a:t>
            </a:r>
            <a:r>
              <a:rPr lang="en-GB" sz="1800" dirty="0">
                <a:latin typeface="Arial" panose="020B0604020202020204" pitchFamily="34" charset="0"/>
                <a:cs typeface="Arial" panose="020B0604020202020204" pitchFamily="34" charset="0"/>
              </a:rPr>
              <a:t>.</a:t>
            </a:r>
            <a:endParaRPr lang="en-GB" sz="1800" dirty="0" smtClean="0">
              <a:latin typeface="Arial" panose="020B0604020202020204" pitchFamily="34" charset="0"/>
              <a:cs typeface="Arial" panose="020B0604020202020204" pitchFamily="34" charset="0"/>
            </a:endParaRPr>
          </a:p>
          <a:p>
            <a:pPr marL="914400" lvl="1" indent="-457200">
              <a:spcBef>
                <a:spcPts val="0"/>
              </a:spcBef>
              <a:spcAft>
                <a:spcPts val="1200"/>
              </a:spcAft>
              <a:buFont typeface="+mj-lt"/>
              <a:buAutoNum type="arabicPeriod"/>
            </a:pPr>
            <a:endParaRPr lang="en-GB"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001706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US" sz="3200" b="1" dirty="0" smtClean="0">
                <a:solidFill>
                  <a:schemeClr val="tx2"/>
                </a:solidFill>
                <a:latin typeface="Arial" panose="020B0604020202020204" pitchFamily="34" charset="0"/>
                <a:cs typeface="Arial" panose="020B0604020202020204" pitchFamily="34" charset="0"/>
              </a:rPr>
              <a:t>CICC </a:t>
            </a:r>
            <a:r>
              <a:rPr lang="mr-IN" sz="3200" b="1" dirty="0" smtClean="0">
                <a:solidFill>
                  <a:schemeClr val="tx2"/>
                </a:solidFill>
                <a:latin typeface="Arial" panose="020B0604020202020204" pitchFamily="34" charset="0"/>
                <a:cs typeface="Arial" panose="020B0604020202020204" pitchFamily="34" charset="0"/>
              </a:rPr>
              <a:t>–</a:t>
            </a:r>
            <a:r>
              <a:rPr lang="en-US" sz="3200" b="1" dirty="0" smtClean="0">
                <a:solidFill>
                  <a:schemeClr val="tx2"/>
                </a:solidFill>
                <a:latin typeface="Arial" panose="020B0604020202020204" pitchFamily="34" charset="0"/>
                <a:cs typeface="Arial" panose="020B0604020202020204" pitchFamily="34" charset="0"/>
              </a:rPr>
              <a:t> Two Difficulties</a:t>
            </a:r>
            <a:endParaRPr lang="en-US" sz="32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5</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361824"/>
            <a:ext cx="8229600" cy="5320212"/>
          </a:xfrm>
        </p:spPr>
        <p:txBody>
          <a:bodyPr>
            <a:noAutofit/>
          </a:bodyPr>
          <a:lstStyle/>
          <a:p>
            <a:pPr marL="457200" indent="-457200">
              <a:spcBef>
                <a:spcPts val="0"/>
              </a:spcBef>
              <a:spcAft>
                <a:spcPts val="1200"/>
              </a:spcAft>
              <a:buFont typeface="+mj-lt"/>
              <a:buAutoNum type="arabicPeriod"/>
            </a:pPr>
            <a:r>
              <a:rPr lang="en-GB" sz="2200" dirty="0" smtClean="0">
                <a:latin typeface="Arial" panose="020B0604020202020204" pitchFamily="34" charset="0"/>
                <a:cs typeface="Arial" panose="020B0604020202020204" pitchFamily="34" charset="0"/>
              </a:rPr>
              <a:t>Two </a:t>
            </a:r>
            <a:r>
              <a:rPr lang="en-GB" sz="2200" dirty="0">
                <a:latin typeface="Arial" panose="020B0604020202020204" pitchFamily="34" charset="0"/>
                <a:cs typeface="Arial" panose="020B0604020202020204" pitchFamily="34" charset="0"/>
              </a:rPr>
              <a:t>difficulties with </a:t>
            </a:r>
            <a:r>
              <a:rPr lang="en-GB" sz="2200" dirty="0" smtClean="0">
                <a:latin typeface="Arial" panose="020B0604020202020204" pitchFamily="34" charset="0"/>
                <a:cs typeface="Arial" panose="020B0604020202020204" pitchFamily="34" charset="0"/>
              </a:rPr>
              <a:t>the CICC </a:t>
            </a:r>
            <a:r>
              <a:rPr lang="en-GB" sz="2200" dirty="0">
                <a:latin typeface="Arial" panose="020B0604020202020204" pitchFamily="34" charset="0"/>
                <a:cs typeface="Arial" panose="020B0604020202020204" pitchFamily="34" charset="0"/>
              </a:rPr>
              <a:t>as a truly international court </a:t>
            </a:r>
            <a:r>
              <a:rPr lang="en-GB" sz="2200" dirty="0" smtClean="0">
                <a:latin typeface="Arial" panose="020B0604020202020204" pitchFamily="34" charset="0"/>
                <a:cs typeface="Arial" panose="020B0604020202020204" pitchFamily="34" charset="0"/>
              </a:rPr>
              <a:t>under the existing legal framework in China:</a:t>
            </a:r>
            <a:endParaRPr lang="en-GB" sz="2200" dirty="0">
              <a:latin typeface="Arial" panose="020B0604020202020204" pitchFamily="34" charset="0"/>
              <a:cs typeface="Arial" panose="020B0604020202020204" pitchFamily="34" charset="0"/>
            </a:endParaRPr>
          </a:p>
          <a:p>
            <a:pPr lvl="1">
              <a:spcBef>
                <a:spcPts val="0"/>
              </a:spcBef>
              <a:spcAft>
                <a:spcPts val="1200"/>
              </a:spcAft>
              <a:buFont typeface="Wingdings" panose="05000000000000000000" pitchFamily="2" charset="2"/>
              <a:buChar char="§"/>
            </a:pPr>
            <a:r>
              <a:rPr lang="en-GB" sz="2000" b="1" dirty="0" smtClean="0">
                <a:latin typeface="Arial" panose="020B0604020202020204" pitchFamily="34" charset="0"/>
                <a:cs typeface="Arial" panose="020B0604020202020204" pitchFamily="34" charset="0"/>
              </a:rPr>
              <a:t>Language</a:t>
            </a:r>
            <a:r>
              <a:rPr lang="en-GB" sz="2000" dirty="0" smtClean="0">
                <a:latin typeface="Arial" panose="020B0604020202020204" pitchFamily="34" charset="0"/>
                <a:cs typeface="Arial" panose="020B0604020202020204" pitchFamily="34" charset="0"/>
              </a:rPr>
              <a:t>: The </a:t>
            </a:r>
            <a:r>
              <a:rPr lang="en-GB" sz="2000" dirty="0">
                <a:latin typeface="Arial" panose="020B0604020202020204" pitchFamily="34" charset="0"/>
                <a:cs typeface="Arial" panose="020B0604020202020204" pitchFamily="34" charset="0"/>
              </a:rPr>
              <a:t>language in all Chinese courts must be </a:t>
            </a:r>
            <a:r>
              <a:rPr lang="en-GB" sz="2000" dirty="0" smtClean="0">
                <a:latin typeface="Arial" panose="020B0604020202020204" pitchFamily="34" charset="0"/>
                <a:cs typeface="Arial" panose="020B0604020202020204" pitchFamily="34" charset="0"/>
              </a:rPr>
              <a:t>Chinese.</a:t>
            </a:r>
          </a:p>
          <a:p>
            <a:pPr lvl="1">
              <a:spcBef>
                <a:spcPts val="0"/>
              </a:spcBef>
              <a:spcAft>
                <a:spcPts val="1200"/>
              </a:spcAft>
              <a:buFont typeface="Wingdings" panose="05000000000000000000" pitchFamily="2" charset="2"/>
              <a:buChar char="§"/>
            </a:pPr>
            <a:r>
              <a:rPr lang="en-GB" sz="2000" b="1" dirty="0" smtClean="0">
                <a:latin typeface="Arial" panose="020B0604020202020204" pitchFamily="34" charset="0"/>
                <a:cs typeface="Arial" panose="020B0604020202020204" pitchFamily="34" charset="0"/>
              </a:rPr>
              <a:t>Nationality of Judges</a:t>
            </a:r>
            <a:r>
              <a:rPr lang="en-GB" sz="2000" dirty="0" smtClean="0">
                <a:latin typeface="Arial" panose="020B0604020202020204" pitchFamily="34" charset="0"/>
                <a:cs typeface="Arial" panose="020B0604020202020204" pitchFamily="34" charset="0"/>
              </a:rPr>
              <a:t>: All </a:t>
            </a:r>
            <a:r>
              <a:rPr lang="en-GB" sz="2000" dirty="0">
                <a:latin typeface="Arial" panose="020B0604020202020204" pitchFamily="34" charset="0"/>
                <a:cs typeface="Arial" panose="020B0604020202020204" pitchFamily="34" charset="0"/>
              </a:rPr>
              <a:t>judges in Chinese courts must be Chinese nationals, so even foreign jurists who are fluent in Chinese cannot be appointed to the </a:t>
            </a:r>
            <a:r>
              <a:rPr lang="en-GB" sz="2000" dirty="0" smtClean="0">
                <a:latin typeface="Arial" panose="020B0604020202020204" pitchFamily="34" charset="0"/>
                <a:cs typeface="Arial" panose="020B0604020202020204" pitchFamily="34" charset="0"/>
              </a:rPr>
              <a:t>CICC.</a:t>
            </a:r>
            <a:endParaRPr lang="en-GB" sz="2000" dirty="0">
              <a:latin typeface="Arial" panose="020B0604020202020204" pitchFamily="34" charset="0"/>
              <a:cs typeface="Arial" panose="020B0604020202020204" pitchFamily="34" charset="0"/>
            </a:endParaRPr>
          </a:p>
          <a:p>
            <a:pPr marL="514350" indent="-457200">
              <a:spcBef>
                <a:spcPts val="0"/>
              </a:spcBef>
              <a:spcAft>
                <a:spcPts val="1200"/>
              </a:spcAft>
              <a:buFont typeface="+mj-lt"/>
              <a:buAutoNum type="arabicPeriod"/>
            </a:pPr>
            <a:r>
              <a:rPr lang="en-GB" sz="2200" dirty="0" smtClean="0">
                <a:latin typeface="Arial" panose="020B0604020202020204" pitchFamily="34" charset="0"/>
                <a:cs typeface="Arial" panose="020B0604020202020204" pitchFamily="34" charset="0"/>
              </a:rPr>
              <a:t>Some features of the CICC to alleviate these two difficulties:</a:t>
            </a:r>
          </a:p>
          <a:p>
            <a:pPr lvl="1">
              <a:spcBef>
                <a:spcPts val="0"/>
              </a:spcBef>
              <a:spcAft>
                <a:spcPts val="1200"/>
              </a:spcAft>
              <a:buFont typeface="Wingdings" charset="2"/>
              <a:buChar char="§"/>
            </a:pPr>
            <a:r>
              <a:rPr lang="en-GB" sz="2000" dirty="0" smtClean="0">
                <a:latin typeface="Arial" panose="020B0604020202020204" pitchFamily="34" charset="0"/>
                <a:cs typeface="Arial" panose="020B0604020202020204" pitchFamily="34" charset="0"/>
              </a:rPr>
              <a:t>Exhibits </a:t>
            </a:r>
            <a:r>
              <a:rPr lang="en-GB" sz="2000" dirty="0">
                <a:latin typeface="Arial" panose="020B0604020202020204" pitchFamily="34" charset="0"/>
                <a:cs typeface="Arial" panose="020B0604020202020204" pitchFamily="34" charset="0"/>
              </a:rPr>
              <a:t>may be tendered to the CICC in </a:t>
            </a:r>
            <a:r>
              <a:rPr lang="en-GB" sz="2000" dirty="0" smtClean="0">
                <a:latin typeface="Arial" panose="020B0604020202020204" pitchFamily="34" charset="0"/>
                <a:cs typeface="Arial" panose="020B0604020202020204" pitchFamily="34" charset="0"/>
              </a:rPr>
              <a:t>English.</a:t>
            </a:r>
          </a:p>
          <a:p>
            <a:pPr lvl="1">
              <a:spcBef>
                <a:spcPts val="0"/>
              </a:spcBef>
              <a:spcAft>
                <a:spcPts val="1200"/>
              </a:spcAft>
              <a:buFont typeface="Wingdings" charset="2"/>
              <a:buChar char="§"/>
            </a:pPr>
            <a:r>
              <a:rPr lang="en-GB" sz="2000" dirty="0" smtClean="0">
                <a:latin typeface="Arial" panose="020B0604020202020204" pitchFamily="34" charset="0"/>
                <a:cs typeface="Arial" panose="020B0604020202020204" pitchFamily="34" charset="0"/>
              </a:rPr>
              <a:t>Appointment of an </a:t>
            </a:r>
            <a:r>
              <a:rPr lang="en-GB" sz="2000" dirty="0">
                <a:latin typeface="Arial" panose="020B0604020202020204" pitchFamily="34" charset="0"/>
                <a:cs typeface="Arial" panose="020B0604020202020204" pitchFamily="34" charset="0"/>
              </a:rPr>
              <a:t>advisory </a:t>
            </a:r>
            <a:r>
              <a:rPr lang="en-GB" sz="2000" dirty="0" smtClean="0">
                <a:latin typeface="Arial" panose="020B0604020202020204" pitchFamily="34" charset="0"/>
                <a:cs typeface="Arial" panose="020B0604020202020204" pitchFamily="34" charset="0"/>
              </a:rPr>
              <a:t>panel (consisting </a:t>
            </a:r>
            <a:r>
              <a:rPr lang="en-GB" sz="2000" dirty="0">
                <a:latin typeface="Arial" panose="020B0604020202020204" pitchFamily="34" charset="0"/>
                <a:cs typeface="Arial" panose="020B0604020202020204" pitchFamily="34" charset="0"/>
              </a:rPr>
              <a:t>mainly of foreign nationals) of </a:t>
            </a:r>
            <a:r>
              <a:rPr lang="en-GB" sz="2000" dirty="0" smtClean="0">
                <a:latin typeface="Arial" panose="020B0604020202020204" pitchFamily="34" charset="0"/>
                <a:cs typeface="Arial" panose="020B0604020202020204" pitchFamily="34" charset="0"/>
              </a:rPr>
              <a:t>experts in </a:t>
            </a:r>
            <a:r>
              <a:rPr lang="en-GB" sz="2000" dirty="0">
                <a:latin typeface="Arial" panose="020B0604020202020204" pitchFamily="34" charset="0"/>
                <a:cs typeface="Arial" panose="020B0604020202020204" pitchFamily="34" charset="0"/>
              </a:rPr>
              <a:t>foreign law to advise the CICC judges – this may be a precursor to allow the experts to effectively decide a case referred to them and then the expert’s recommendations may then be approved and issued by the Chinese judges on the CICC itself. </a:t>
            </a:r>
            <a:endParaRPr lang="en-GB"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176521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US" sz="3200" b="1" dirty="0" smtClean="0">
                <a:solidFill>
                  <a:schemeClr val="tx2"/>
                </a:solidFill>
                <a:latin typeface="Arial" panose="020B0604020202020204" pitchFamily="34" charset="0"/>
                <a:cs typeface="Arial" panose="020B0604020202020204" pitchFamily="34" charset="0"/>
              </a:rPr>
              <a:t>CICC </a:t>
            </a:r>
            <a:r>
              <a:rPr lang="mr-IN" sz="3200" b="1" dirty="0" smtClean="0">
                <a:solidFill>
                  <a:schemeClr val="tx2"/>
                </a:solidFill>
                <a:latin typeface="Arial" panose="020B0604020202020204" pitchFamily="34" charset="0"/>
                <a:cs typeface="Arial" panose="020B0604020202020204" pitchFamily="34" charset="0"/>
              </a:rPr>
              <a:t>–</a:t>
            </a:r>
            <a:r>
              <a:rPr lang="en-US" sz="3200" b="1" dirty="0" smtClean="0">
                <a:solidFill>
                  <a:schemeClr val="tx2"/>
                </a:solidFill>
                <a:latin typeface="Arial" panose="020B0604020202020204" pitchFamily="34" charset="0"/>
                <a:cs typeface="Arial" panose="020B0604020202020204" pitchFamily="34" charset="0"/>
              </a:rPr>
              <a:t> Inherent Limitations?</a:t>
            </a:r>
            <a:endParaRPr lang="en-US" sz="32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6</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434396"/>
            <a:ext cx="8229600" cy="4843033"/>
          </a:xfrm>
        </p:spPr>
        <p:txBody>
          <a:bodyPr>
            <a:noAutofit/>
          </a:bodyPr>
          <a:lstStyle/>
          <a:p>
            <a:pPr marL="457200" indent="-457200">
              <a:spcBef>
                <a:spcPts val="0"/>
              </a:spcBef>
              <a:spcAft>
                <a:spcPts val="1200"/>
              </a:spcAft>
              <a:buFont typeface="+mj-lt"/>
              <a:buAutoNum type="arabicPeriod"/>
            </a:pPr>
            <a:r>
              <a:rPr lang="en-GB" sz="2400" dirty="0" smtClean="0">
                <a:latin typeface="Arial" panose="020B0604020202020204" pitchFamily="34" charset="0"/>
                <a:cs typeface="Arial" panose="020B0604020202020204" pitchFamily="34" charset="0"/>
              </a:rPr>
              <a:t>But </a:t>
            </a:r>
            <a:r>
              <a:rPr lang="en-GB" sz="2400" dirty="0">
                <a:latin typeface="Arial" panose="020B0604020202020204" pitchFamily="34" charset="0"/>
                <a:cs typeface="Arial" panose="020B0604020202020204" pitchFamily="34" charset="0"/>
              </a:rPr>
              <a:t>however you tweak the CICC, it has limitations as an international court to resolve BRI disputes. </a:t>
            </a:r>
            <a:endParaRPr lang="en-GB" sz="2400" dirty="0" smtClean="0">
              <a:latin typeface="Arial" panose="020B0604020202020204" pitchFamily="34" charset="0"/>
              <a:cs typeface="Arial" panose="020B0604020202020204" pitchFamily="34" charset="0"/>
            </a:endParaRPr>
          </a:p>
          <a:p>
            <a:pPr marL="457200" indent="-457200">
              <a:spcBef>
                <a:spcPts val="0"/>
              </a:spcBef>
              <a:spcAft>
                <a:spcPts val="1200"/>
              </a:spcAft>
              <a:buFont typeface="+mj-lt"/>
              <a:buAutoNum type="arabicPeriod"/>
            </a:pPr>
            <a:r>
              <a:rPr lang="en-GB" sz="2400" dirty="0" smtClean="0">
                <a:latin typeface="Arial" panose="020B0604020202020204" pitchFamily="34" charset="0"/>
                <a:cs typeface="Arial" panose="020B0604020202020204" pitchFamily="34" charset="0"/>
              </a:rPr>
              <a:t>It </a:t>
            </a:r>
            <a:r>
              <a:rPr lang="en-GB" sz="2400" dirty="0">
                <a:latin typeface="Arial" panose="020B0604020202020204" pitchFamily="34" charset="0"/>
                <a:cs typeface="Arial" panose="020B0604020202020204" pitchFamily="34" charset="0"/>
              </a:rPr>
              <a:t>will have no automatic jurisdiction over </a:t>
            </a:r>
            <a:r>
              <a:rPr lang="en-GB" sz="2400" dirty="0" smtClean="0">
                <a:latin typeface="Arial" panose="020B0604020202020204" pitchFamily="34" charset="0"/>
                <a:cs typeface="Arial" panose="020B0604020202020204" pitchFamily="34" charset="0"/>
              </a:rPr>
              <a:t>non-Chinese </a:t>
            </a:r>
            <a:r>
              <a:rPr lang="en-GB" sz="2400" dirty="0">
                <a:latin typeface="Arial" panose="020B0604020202020204" pitchFamily="34" charset="0"/>
                <a:cs typeface="Arial" panose="020B0604020202020204" pitchFamily="34" charset="0"/>
              </a:rPr>
              <a:t>parties involved in BRI projects outside China. So those </a:t>
            </a:r>
            <a:r>
              <a:rPr lang="en-GB" sz="2400" dirty="0" smtClean="0">
                <a:latin typeface="Arial" panose="020B0604020202020204" pitchFamily="34" charset="0"/>
                <a:cs typeface="Arial" panose="020B0604020202020204" pitchFamily="34" charset="0"/>
              </a:rPr>
              <a:t>non-Chinese </a:t>
            </a:r>
            <a:r>
              <a:rPr lang="en-GB" sz="2400" dirty="0">
                <a:latin typeface="Arial" panose="020B0604020202020204" pitchFamily="34" charset="0"/>
                <a:cs typeface="Arial" panose="020B0604020202020204" pitchFamily="34" charset="0"/>
              </a:rPr>
              <a:t>parties have to voluntarily agree to submit their BRI disputes to the jurisdiction of the CICC. </a:t>
            </a:r>
            <a:endParaRPr lang="en-GB" sz="2400" dirty="0" smtClean="0">
              <a:latin typeface="Arial" panose="020B0604020202020204" pitchFamily="34" charset="0"/>
              <a:cs typeface="Arial" panose="020B0604020202020204" pitchFamily="34" charset="0"/>
            </a:endParaRPr>
          </a:p>
          <a:p>
            <a:pPr marL="457200" indent="-457200">
              <a:spcBef>
                <a:spcPts val="0"/>
              </a:spcBef>
              <a:spcAft>
                <a:spcPts val="1200"/>
              </a:spcAft>
              <a:buFont typeface="+mj-lt"/>
              <a:buAutoNum type="arabicPeriod"/>
            </a:pPr>
            <a:r>
              <a:rPr lang="en-GB" sz="2400" dirty="0" smtClean="0">
                <a:latin typeface="Arial" panose="020B0604020202020204" pitchFamily="34" charset="0"/>
                <a:cs typeface="Arial" panose="020B0604020202020204" pitchFamily="34" charset="0"/>
              </a:rPr>
              <a:t>It </a:t>
            </a:r>
            <a:r>
              <a:rPr lang="en-GB" sz="2400" dirty="0">
                <a:latin typeface="Arial" panose="020B0604020202020204" pitchFamily="34" charset="0"/>
                <a:cs typeface="Arial" panose="020B0604020202020204" pitchFamily="34" charset="0"/>
              </a:rPr>
              <a:t>is questionable how many foreign parties would be willing to submit to the jurisdiction of the CICC, especially in its present form, unless the relative bargaining strength of the Chinese counterparty proves decisive. </a:t>
            </a:r>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67250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GB" sz="3200" b="1" dirty="0" smtClean="0">
                <a:solidFill>
                  <a:schemeClr val="tx2"/>
                </a:solidFill>
                <a:latin typeface="Arial" panose="020B0604020202020204" pitchFamily="34" charset="0"/>
                <a:cs typeface="Arial" panose="020B0604020202020204" pitchFamily="34" charset="0"/>
              </a:rPr>
              <a:t>Other International Commercial Courts</a:t>
            </a:r>
            <a:endParaRPr lang="en-US" sz="32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7</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434396"/>
            <a:ext cx="8229600" cy="4843033"/>
          </a:xfrm>
        </p:spPr>
        <p:txBody>
          <a:bodyPr>
            <a:noAutofit/>
          </a:bodyPr>
          <a:lstStyle/>
          <a:p>
            <a:pPr marL="457200" indent="-457200">
              <a:spcBef>
                <a:spcPts val="0"/>
              </a:spcBef>
              <a:spcAft>
                <a:spcPts val="1800"/>
              </a:spcAft>
              <a:buFont typeface="+mj-lt"/>
              <a:buAutoNum type="arabicPeriod"/>
            </a:pPr>
            <a:r>
              <a:rPr lang="en-GB" sz="2400" b="1" dirty="0" smtClean="0">
                <a:latin typeface="Arial" panose="020B0604020202020204" pitchFamily="34" charset="0"/>
                <a:cs typeface="Arial" panose="020B0604020202020204" pitchFamily="34" charset="0"/>
              </a:rPr>
              <a:t>London Commercial Court</a:t>
            </a:r>
          </a:p>
          <a:p>
            <a:pPr marL="457200" indent="-457200">
              <a:spcBef>
                <a:spcPts val="0"/>
              </a:spcBef>
              <a:spcAft>
                <a:spcPts val="1800"/>
              </a:spcAft>
              <a:buFont typeface="+mj-lt"/>
              <a:buAutoNum type="arabicPeriod"/>
            </a:pPr>
            <a:r>
              <a:rPr lang="en-GB" sz="2400" b="1" dirty="0" smtClean="0">
                <a:latin typeface="Arial" panose="020B0604020202020204" pitchFamily="34" charset="0"/>
                <a:cs typeface="Arial" panose="020B0604020202020204" pitchFamily="34" charset="0"/>
              </a:rPr>
              <a:t>Hong Kong</a:t>
            </a:r>
          </a:p>
          <a:p>
            <a:pPr marL="457200" indent="-457200">
              <a:spcBef>
                <a:spcPts val="0"/>
              </a:spcBef>
              <a:spcAft>
                <a:spcPts val="1800"/>
              </a:spcAft>
              <a:buFont typeface="+mj-lt"/>
              <a:buAutoNum type="arabicPeriod"/>
            </a:pPr>
            <a:r>
              <a:rPr lang="en-GB" sz="2400" b="1" dirty="0" smtClean="0">
                <a:latin typeface="Arial" panose="020B0604020202020204" pitchFamily="34" charset="0"/>
                <a:cs typeface="Arial" panose="020B0604020202020204" pitchFamily="34" charset="0"/>
              </a:rPr>
              <a:t>Singapore International Commercial Court</a:t>
            </a:r>
          </a:p>
          <a:p>
            <a:pPr marL="457200" indent="-457200">
              <a:spcBef>
                <a:spcPts val="0"/>
              </a:spcBef>
              <a:spcAft>
                <a:spcPts val="1800"/>
              </a:spcAft>
              <a:buFont typeface="+mj-lt"/>
              <a:buAutoNum type="arabicPeriod"/>
            </a:pPr>
            <a:r>
              <a:rPr lang="en-GB" sz="2400" b="1" dirty="0" smtClean="0">
                <a:latin typeface="Arial" panose="020B0604020202020204" pitchFamily="34" charset="0"/>
                <a:cs typeface="Arial" panose="020B0604020202020204" pitchFamily="34" charset="0"/>
              </a:rPr>
              <a:t>Dubai International Financial Centre (DIFC) Courts</a:t>
            </a:r>
          </a:p>
          <a:p>
            <a:pPr marL="457200" indent="-457200">
              <a:spcBef>
                <a:spcPts val="0"/>
              </a:spcBef>
              <a:spcAft>
                <a:spcPts val="1800"/>
              </a:spcAft>
              <a:buFont typeface="+mj-lt"/>
              <a:buAutoNum type="arabicPeriod"/>
            </a:pPr>
            <a:r>
              <a:rPr lang="en-GB" sz="2400" b="1" dirty="0" smtClean="0">
                <a:latin typeface="Arial" panose="020B0604020202020204" pitchFamily="34" charset="0"/>
                <a:cs typeface="Arial" panose="020B0604020202020204" pitchFamily="34" charset="0"/>
              </a:rPr>
              <a:t>Others</a:t>
            </a:r>
          </a:p>
          <a:p>
            <a:pPr lvl="1">
              <a:spcBef>
                <a:spcPts val="0"/>
              </a:spcBef>
              <a:spcAft>
                <a:spcPts val="1800"/>
              </a:spcAft>
              <a:buFont typeface="Wingdings" charset="2"/>
              <a:buChar char="§"/>
            </a:pPr>
            <a:r>
              <a:rPr lang="en-GB" sz="2000" dirty="0" smtClean="0">
                <a:latin typeface="Arial" panose="020B0604020202020204" pitchFamily="34" charset="0"/>
                <a:cs typeface="Arial" panose="020B0604020202020204" pitchFamily="34" charset="0"/>
              </a:rPr>
              <a:t>Qatar </a:t>
            </a:r>
            <a:r>
              <a:rPr lang="en-GB" sz="2000" dirty="0">
                <a:latin typeface="Arial" panose="020B0604020202020204" pitchFamily="34" charset="0"/>
                <a:cs typeface="Arial" panose="020B0604020202020204" pitchFamily="34" charset="0"/>
              </a:rPr>
              <a:t>International </a:t>
            </a:r>
            <a:r>
              <a:rPr lang="en-GB" sz="2000" dirty="0" smtClean="0">
                <a:latin typeface="Arial" panose="020B0604020202020204" pitchFamily="34" charset="0"/>
                <a:cs typeface="Arial" panose="020B0604020202020204" pitchFamily="34" charset="0"/>
              </a:rPr>
              <a:t>Court</a:t>
            </a:r>
          </a:p>
          <a:p>
            <a:pPr lvl="1">
              <a:spcBef>
                <a:spcPts val="0"/>
              </a:spcBef>
              <a:spcAft>
                <a:spcPts val="1800"/>
              </a:spcAft>
              <a:buFont typeface="Wingdings" charset="2"/>
              <a:buChar char="§"/>
            </a:pPr>
            <a:r>
              <a:rPr lang="en-GB" sz="2000" dirty="0">
                <a:latin typeface="Arial" panose="020B0604020202020204" pitchFamily="34" charset="0"/>
                <a:cs typeface="Arial" panose="020B0604020202020204" pitchFamily="34" charset="0"/>
              </a:rPr>
              <a:t>Abu Dhabi Global </a:t>
            </a:r>
            <a:r>
              <a:rPr lang="en-GB" sz="2000" dirty="0" smtClean="0">
                <a:latin typeface="Arial" panose="020B0604020202020204" pitchFamily="34" charset="0"/>
                <a:cs typeface="Arial" panose="020B0604020202020204" pitchFamily="34" charset="0"/>
              </a:rPr>
              <a:t>Market Courts</a:t>
            </a:r>
          </a:p>
          <a:p>
            <a:pPr lvl="1">
              <a:spcBef>
                <a:spcPts val="0"/>
              </a:spcBef>
              <a:spcAft>
                <a:spcPts val="1800"/>
              </a:spcAft>
              <a:buFont typeface="Wingdings" charset="2"/>
              <a:buChar char="§"/>
            </a:pPr>
            <a:r>
              <a:rPr lang="en-GB" sz="2000" dirty="0">
                <a:latin typeface="Arial" panose="020B0604020202020204" pitchFamily="34" charset="0"/>
                <a:cs typeface="Arial" panose="020B0604020202020204" pitchFamily="34" charset="0"/>
              </a:rPr>
              <a:t>Astana International Financial Centre Court</a:t>
            </a:r>
            <a:endParaRPr lang="en-GB"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285598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GB" sz="3200" b="1" dirty="0" smtClean="0">
                <a:solidFill>
                  <a:schemeClr val="tx2"/>
                </a:solidFill>
                <a:latin typeface="Arial" panose="020B0604020202020204" pitchFamily="34" charset="0"/>
                <a:cs typeface="Arial" panose="020B0604020202020204" pitchFamily="34" charset="0"/>
              </a:rPr>
              <a:t>International Arbitration</a:t>
            </a:r>
            <a:endParaRPr lang="en-US" sz="32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8</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289252"/>
            <a:ext cx="8229600" cy="4843033"/>
          </a:xfrm>
        </p:spPr>
        <p:txBody>
          <a:bodyPr>
            <a:noAutofit/>
          </a:bodyPr>
          <a:lstStyle/>
          <a:p>
            <a:pPr marL="0" indent="0">
              <a:spcBef>
                <a:spcPts val="0"/>
              </a:spcBef>
              <a:spcAft>
                <a:spcPts val="1800"/>
              </a:spcAft>
              <a:buNone/>
            </a:pPr>
            <a:r>
              <a:rPr lang="en-GB" sz="2400" dirty="0" smtClean="0">
                <a:latin typeface="Arial" panose="020B0604020202020204" pitchFamily="34" charset="0"/>
                <a:cs typeface="Arial" panose="020B0604020202020204" pitchFamily="34" charset="0"/>
              </a:rPr>
              <a:t>Aside from resolving BRI disputes through international commercial courts, international arbitration has traditionally been </a:t>
            </a:r>
            <a:r>
              <a:rPr lang="en-GB" sz="2400" dirty="0">
                <a:latin typeface="Arial" panose="020B0604020202020204" pitchFamily="34" charset="0"/>
                <a:cs typeface="Arial" panose="020B0604020202020204" pitchFamily="34" charset="0"/>
              </a:rPr>
              <a:t>viewed </a:t>
            </a:r>
            <a:r>
              <a:rPr lang="en-GB" sz="2400" dirty="0" smtClean="0">
                <a:latin typeface="Arial" panose="020B0604020202020204" pitchFamily="34" charset="0"/>
                <a:cs typeface="Arial" panose="020B0604020202020204" pitchFamily="34" charset="0"/>
              </a:rPr>
              <a:t>as the </a:t>
            </a:r>
            <a:r>
              <a:rPr lang="en-GB" sz="2400" dirty="0">
                <a:latin typeface="Arial" panose="020B0604020202020204" pitchFamily="34" charset="0"/>
                <a:cs typeface="Arial" panose="020B0604020202020204" pitchFamily="34" charset="0"/>
              </a:rPr>
              <a:t>best option to </a:t>
            </a:r>
            <a:r>
              <a:rPr lang="en-GB" sz="2400" dirty="0" smtClean="0">
                <a:latin typeface="Arial" panose="020B0604020202020204" pitchFamily="34" charset="0"/>
                <a:cs typeface="Arial" panose="020B0604020202020204" pitchFamily="34" charset="0"/>
              </a:rPr>
              <a:t>resolve cross-border </a:t>
            </a:r>
            <a:r>
              <a:rPr lang="en-GB" sz="2400" dirty="0" smtClean="0">
                <a:latin typeface="Arial" panose="020B0604020202020204" pitchFamily="34" charset="0"/>
                <a:cs typeface="Arial" panose="020B0604020202020204" pitchFamily="34" charset="0"/>
              </a:rPr>
              <a:t>disputes, for </a:t>
            </a:r>
            <a:r>
              <a:rPr lang="en-GB" sz="2400" b="1" u="sng" dirty="0" smtClean="0">
                <a:latin typeface="Arial" panose="020B0604020202020204" pitchFamily="34" charset="0"/>
                <a:cs typeface="Arial" panose="020B0604020202020204" pitchFamily="34" charset="0"/>
              </a:rPr>
              <a:t>two</a:t>
            </a:r>
            <a:r>
              <a:rPr lang="en-GB" sz="2400" dirty="0" smtClean="0">
                <a:latin typeface="Arial" panose="020B0604020202020204" pitchFamily="34" charset="0"/>
                <a:cs typeface="Arial" panose="020B0604020202020204" pitchFamily="34" charset="0"/>
              </a:rPr>
              <a:t> key reasons:</a:t>
            </a:r>
            <a:endParaRPr lang="en-GB" sz="2400" dirty="0">
              <a:latin typeface="Arial" panose="020B0604020202020204" pitchFamily="34" charset="0"/>
              <a:cs typeface="Arial" panose="020B0604020202020204" pitchFamily="34" charset="0"/>
            </a:endParaRPr>
          </a:p>
          <a:p>
            <a:pPr marL="457200" indent="-457200">
              <a:spcBef>
                <a:spcPts val="0"/>
              </a:spcBef>
              <a:spcAft>
                <a:spcPts val="1800"/>
              </a:spcAft>
              <a:buClr>
                <a:schemeClr val="tx1"/>
              </a:buClr>
              <a:buFont typeface="+mj-lt"/>
              <a:buAutoNum type="arabicPeriod"/>
            </a:pPr>
            <a:r>
              <a:rPr lang="en-GB" sz="2200" b="1" dirty="0">
                <a:solidFill>
                  <a:srgbClr val="800000"/>
                </a:solidFill>
                <a:latin typeface="Arial" panose="020B0604020202020204" pitchFamily="34" charset="0"/>
                <a:cs typeface="Arial" panose="020B0604020202020204" pitchFamily="34" charset="0"/>
              </a:rPr>
              <a:t>New York Convention </a:t>
            </a:r>
            <a:r>
              <a:rPr lang="en-GB" sz="2200" b="1" dirty="0">
                <a:latin typeface="Arial" panose="020B0604020202020204" pitchFamily="34" charset="0"/>
                <a:cs typeface="Arial" panose="020B0604020202020204" pitchFamily="34" charset="0"/>
              </a:rPr>
              <a:t>– Enforceability of Arbitral Awards</a:t>
            </a:r>
          </a:p>
          <a:p>
            <a:pPr lvl="1">
              <a:spcBef>
                <a:spcPts val="0"/>
              </a:spcBef>
              <a:spcAft>
                <a:spcPts val="1800"/>
              </a:spcAft>
              <a:buFont typeface="Wingdings" charset="2"/>
              <a:buChar char="§"/>
            </a:pPr>
            <a:r>
              <a:rPr lang="en-GB" sz="2000" b="1" u="sng" dirty="0" smtClean="0">
                <a:latin typeface="Arial" panose="020B0604020202020204" pitchFamily="34" charset="0"/>
                <a:cs typeface="Arial" panose="020B0604020202020204" pitchFamily="34" charset="0"/>
              </a:rPr>
              <a:t>159 countries</a:t>
            </a:r>
            <a:r>
              <a:rPr lang="en-GB" sz="2000" dirty="0" smtClean="0">
                <a:latin typeface="Arial" panose="020B0604020202020204" pitchFamily="34" charset="0"/>
                <a:cs typeface="Arial" panose="020B0604020202020204" pitchFamily="34" charset="0"/>
              </a:rPr>
              <a:t> have ratified the New York Convention.</a:t>
            </a:r>
          </a:p>
          <a:p>
            <a:pPr lvl="1">
              <a:spcBef>
                <a:spcPts val="0"/>
              </a:spcBef>
              <a:spcAft>
                <a:spcPts val="1800"/>
              </a:spcAft>
              <a:buFont typeface="Wingdings" charset="2"/>
              <a:buChar char="§"/>
            </a:pPr>
            <a:r>
              <a:rPr lang="en-GB" sz="2000" dirty="0" smtClean="0">
                <a:latin typeface="Arial" panose="020B0604020202020204" pitchFamily="34" charset="0"/>
                <a:cs typeface="Arial" panose="020B0604020202020204" pitchFamily="34" charset="0"/>
              </a:rPr>
              <a:t>Vast majority of countries in the BRI region has ratified the New York Convention (the exceptions are: Ethiopia, Iraq, Maldives, Timor-Leste, Turkmenistan and Yemen).</a:t>
            </a:r>
          </a:p>
          <a:p>
            <a:pPr lvl="1">
              <a:spcBef>
                <a:spcPts val="0"/>
              </a:spcBef>
              <a:spcAft>
                <a:spcPts val="1800"/>
              </a:spcAft>
              <a:buFont typeface="Wingdings" charset="2"/>
              <a:buChar char="§"/>
            </a:pPr>
            <a:r>
              <a:rPr lang="en-GB" sz="2000" dirty="0">
                <a:latin typeface="Arial" panose="020B0604020202020204" pitchFamily="34" charset="0"/>
                <a:cs typeface="Arial" panose="020B0604020202020204" pitchFamily="34" charset="0"/>
              </a:rPr>
              <a:t>Therefore, an arbitral award may be seen as the most widely enforceable type of legal order in </a:t>
            </a:r>
            <a:r>
              <a:rPr lang="en-GB" sz="2000" dirty="0" smtClean="0">
                <a:latin typeface="Arial" panose="020B0604020202020204" pitchFamily="34" charset="0"/>
                <a:cs typeface="Arial" panose="020B0604020202020204" pitchFamily="34" charset="0"/>
              </a:rPr>
              <a:t>BRI disputes.</a:t>
            </a:r>
          </a:p>
        </p:txBody>
      </p:sp>
    </p:spTree>
    <p:extLst>
      <p:ext uri="{BB962C8B-B14F-4D97-AF65-F5344CB8AC3E}">
        <p14:creationId xmlns:p14="http://schemas.microsoft.com/office/powerpoint/2010/main" val="22597135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1143000"/>
          </a:xfrm>
        </p:spPr>
        <p:txBody>
          <a:bodyPr>
            <a:normAutofit/>
          </a:bodyPr>
          <a:lstStyle/>
          <a:p>
            <a:r>
              <a:rPr lang="en-GB" sz="3200" b="1" dirty="0" smtClean="0">
                <a:solidFill>
                  <a:schemeClr val="tx2"/>
                </a:solidFill>
                <a:latin typeface="Arial" panose="020B0604020202020204" pitchFamily="34" charset="0"/>
                <a:cs typeface="Arial" panose="020B0604020202020204" pitchFamily="34" charset="0"/>
              </a:rPr>
              <a:t>International Arbitration</a:t>
            </a:r>
            <a:endParaRPr lang="en-US" sz="3200" b="1"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 xmlns:a16="http://schemas.microsoft.com/office/drawing/2014/main" id="{E10FC0C7-A0FB-4B57-BA5C-3CCAA1BD847F}"/>
              </a:ext>
            </a:extLst>
          </p:cNvPr>
          <p:cNvSpPr>
            <a:spLocks noGrp="1"/>
          </p:cNvSpPr>
          <p:nvPr>
            <p:ph type="sldNum" sz="quarter" idx="12"/>
          </p:nvPr>
        </p:nvSpPr>
        <p:spPr/>
        <p:txBody>
          <a:bodyPr/>
          <a:lstStyle/>
          <a:p>
            <a:fld id="{6D76A3F1-2C72-6846-B5BC-C46B86DD111A}" type="slidenum">
              <a:rPr lang="en-US" smtClean="0">
                <a:latin typeface="Arial" panose="020B0604020202020204" pitchFamily="34" charset="0"/>
                <a:cs typeface="Arial" panose="020B0604020202020204" pitchFamily="34" charset="0"/>
              </a:rPr>
              <a:t>9</a:t>
            </a:fld>
            <a:endParaRPr lang="en-US" dirty="0">
              <a:latin typeface="Arial" panose="020B0604020202020204" pitchFamily="34" charset="0"/>
              <a:cs typeface="Arial" panose="020B0604020202020204" pitchFamily="34" charset="0"/>
            </a:endParaRPr>
          </a:p>
        </p:txBody>
      </p:sp>
      <p:cxnSp>
        <p:nvCxnSpPr>
          <p:cNvPr id="6" name="Straight Connector 5">
            <a:extLst>
              <a:ext uri="{FF2B5EF4-FFF2-40B4-BE49-F238E27FC236}">
                <a16:creationId xmlns="" xmlns:a16="http://schemas.microsoft.com/office/drawing/2014/main" id="{86440E47-F58F-4207-8006-17D3A462AB42}"/>
              </a:ext>
            </a:extLst>
          </p:cNvPr>
          <p:cNvCxnSpPr/>
          <p:nvPr/>
        </p:nvCxnSpPr>
        <p:spPr>
          <a:xfrm>
            <a:off x="457200" y="1145786"/>
            <a:ext cx="8229600" cy="0"/>
          </a:xfrm>
          <a:prstGeom prst="line">
            <a:avLst/>
          </a:prstGeom>
          <a:ln w="12700" cmpd="sng">
            <a:solidFill>
              <a:srgbClr val="000000"/>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 name="Content Placeholder 2"/>
          <p:cNvSpPr>
            <a:spLocks noGrp="1"/>
          </p:cNvSpPr>
          <p:nvPr>
            <p:ph idx="1"/>
          </p:nvPr>
        </p:nvSpPr>
        <p:spPr>
          <a:xfrm>
            <a:off x="457200" y="1714691"/>
            <a:ext cx="8229600" cy="4843033"/>
          </a:xfrm>
        </p:spPr>
        <p:txBody>
          <a:bodyPr>
            <a:noAutofit/>
          </a:bodyPr>
          <a:lstStyle/>
          <a:p>
            <a:pPr marL="457200" indent="-457200">
              <a:spcBef>
                <a:spcPts val="0"/>
              </a:spcBef>
              <a:spcAft>
                <a:spcPts val="1800"/>
              </a:spcAft>
              <a:buClr>
                <a:schemeClr val="tx1"/>
              </a:buClr>
              <a:buFont typeface="+mj-lt"/>
              <a:buAutoNum type="arabicPeriod" startAt="2"/>
            </a:pPr>
            <a:r>
              <a:rPr lang="en-GB" sz="2200" b="1" dirty="0" smtClean="0">
                <a:solidFill>
                  <a:srgbClr val="800000"/>
                </a:solidFill>
                <a:latin typeface="Arial" panose="020B0604020202020204" pitchFamily="34" charset="0"/>
                <a:cs typeface="Arial" panose="020B0604020202020204" pitchFamily="34" charset="0"/>
              </a:rPr>
              <a:t>UNCITRAL </a:t>
            </a:r>
            <a:r>
              <a:rPr lang="en-GB" sz="2200" b="1" dirty="0">
                <a:solidFill>
                  <a:srgbClr val="800000"/>
                </a:solidFill>
                <a:latin typeface="Arial" panose="020B0604020202020204" pitchFamily="34" charset="0"/>
                <a:cs typeface="Arial" panose="020B0604020202020204" pitchFamily="34" charset="0"/>
              </a:rPr>
              <a:t>Model Law </a:t>
            </a:r>
            <a:r>
              <a:rPr lang="en-GB" sz="2200" b="1" dirty="0">
                <a:latin typeface="Arial" panose="020B0604020202020204" pitchFamily="34" charset="0"/>
                <a:cs typeface="Arial" panose="020B0604020202020204" pitchFamily="34" charset="0"/>
              </a:rPr>
              <a:t>– Legal Convergence of National Arbitration Law</a:t>
            </a:r>
          </a:p>
          <a:p>
            <a:pPr lvl="1">
              <a:spcBef>
                <a:spcPts val="0"/>
              </a:spcBef>
              <a:spcAft>
                <a:spcPts val="1800"/>
              </a:spcAft>
              <a:buFont typeface="Wingdings" charset="2"/>
              <a:buChar char="§"/>
            </a:pPr>
            <a:r>
              <a:rPr lang="en-GB" sz="2000" b="1" u="sng" dirty="0">
                <a:latin typeface="Arial" panose="020B0604020202020204" pitchFamily="34" charset="0"/>
                <a:cs typeface="Arial" panose="020B0604020202020204" pitchFamily="34" charset="0"/>
              </a:rPr>
              <a:t>80 States</a:t>
            </a:r>
            <a:r>
              <a:rPr lang="en-GB" sz="2000" dirty="0">
                <a:latin typeface="Arial" panose="020B0604020202020204" pitchFamily="34" charset="0"/>
                <a:cs typeface="Arial" panose="020B0604020202020204" pitchFamily="34" charset="0"/>
              </a:rPr>
              <a:t> in a total of </a:t>
            </a:r>
            <a:r>
              <a:rPr lang="en-GB" sz="2000" b="1" u="sng" dirty="0">
                <a:latin typeface="Arial" panose="020B0604020202020204" pitchFamily="34" charset="0"/>
                <a:cs typeface="Arial" panose="020B0604020202020204" pitchFamily="34" charset="0"/>
              </a:rPr>
              <a:t>111 jurisdictions</a:t>
            </a:r>
            <a:r>
              <a:rPr lang="en-GB" sz="2000" dirty="0">
                <a:latin typeface="Arial" panose="020B0604020202020204" pitchFamily="34" charset="0"/>
                <a:cs typeface="Arial" panose="020B0604020202020204" pitchFamily="34" charset="0"/>
              </a:rPr>
              <a:t> have adopted legislation based on the Model </a:t>
            </a:r>
            <a:r>
              <a:rPr lang="en-GB" sz="2000" dirty="0" smtClean="0">
                <a:latin typeface="Arial" panose="020B0604020202020204" pitchFamily="34" charset="0"/>
                <a:cs typeface="Arial" panose="020B0604020202020204" pitchFamily="34" charset="0"/>
              </a:rPr>
              <a:t>Law.</a:t>
            </a:r>
          </a:p>
          <a:p>
            <a:pPr lvl="1">
              <a:spcBef>
                <a:spcPts val="0"/>
              </a:spcBef>
              <a:spcAft>
                <a:spcPts val="1800"/>
              </a:spcAft>
              <a:buFont typeface="Wingdings" charset="2"/>
              <a:buChar char="§"/>
            </a:pPr>
            <a:r>
              <a:rPr lang="en-GB" sz="2000" dirty="0" smtClean="0">
                <a:latin typeface="Arial" panose="020B0604020202020204" pitchFamily="34" charset="0"/>
                <a:cs typeface="Arial" panose="020B0604020202020204" pitchFamily="34" charset="0"/>
              </a:rPr>
              <a:t>Majority </a:t>
            </a:r>
            <a:r>
              <a:rPr lang="en-GB" sz="2000" dirty="0">
                <a:latin typeface="Arial" panose="020B0604020202020204" pitchFamily="34" charset="0"/>
                <a:cs typeface="Arial" panose="020B0604020202020204" pitchFamily="34" charset="0"/>
              </a:rPr>
              <a:t>of countries in the </a:t>
            </a:r>
            <a:r>
              <a:rPr lang="en-GB" sz="2000" dirty="0" smtClean="0">
                <a:latin typeface="Arial" panose="020B0604020202020204" pitchFamily="34" charset="0"/>
                <a:cs typeface="Arial" panose="020B0604020202020204" pitchFamily="34" charset="0"/>
              </a:rPr>
              <a:t>BRI region </a:t>
            </a:r>
            <a:r>
              <a:rPr lang="en-GB" sz="2000" dirty="0">
                <a:latin typeface="Arial" panose="020B0604020202020204" pitchFamily="34" charset="0"/>
                <a:cs typeface="Arial" panose="020B0604020202020204" pitchFamily="34" charset="0"/>
              </a:rPr>
              <a:t>has adopted legislation based on the Model Law (i.e. </a:t>
            </a:r>
            <a:r>
              <a:rPr lang="en-GB" sz="2000" b="1" u="sng" dirty="0">
                <a:latin typeface="Arial" panose="020B0604020202020204" pitchFamily="34" charset="0"/>
                <a:cs typeface="Arial" panose="020B0604020202020204" pitchFamily="34" charset="0"/>
              </a:rPr>
              <a:t>43 out of 70+</a:t>
            </a:r>
            <a:r>
              <a:rPr lang="en-GB" sz="2000" dirty="0">
                <a:latin typeface="Arial" panose="020B0604020202020204" pitchFamily="34" charset="0"/>
                <a:cs typeface="Arial" panose="020B0604020202020204" pitchFamily="34" charset="0"/>
              </a:rPr>
              <a:t> countries in the </a:t>
            </a:r>
            <a:r>
              <a:rPr lang="en-GB" sz="2000" dirty="0" smtClean="0">
                <a:latin typeface="Arial" panose="020B0604020202020204" pitchFamily="34" charset="0"/>
                <a:cs typeface="Arial" panose="020B0604020202020204" pitchFamily="34" charset="0"/>
              </a:rPr>
              <a:t>BRI region</a:t>
            </a:r>
            <a:r>
              <a:rPr lang="en-GB" sz="2000" dirty="0">
                <a:latin typeface="Arial" panose="020B0604020202020204" pitchFamily="34" charset="0"/>
                <a:cs typeface="Arial" panose="020B0604020202020204" pitchFamily="34" charset="0"/>
              </a:rPr>
              <a:t>)</a:t>
            </a:r>
            <a:r>
              <a:rPr lang="en-GB" sz="2000" dirty="0" smtClean="0">
                <a:latin typeface="Arial" panose="020B0604020202020204" pitchFamily="34" charset="0"/>
                <a:cs typeface="Arial" panose="020B0604020202020204" pitchFamily="34" charset="0"/>
              </a:rPr>
              <a:t>.</a:t>
            </a:r>
          </a:p>
          <a:p>
            <a:pPr lvl="1">
              <a:spcBef>
                <a:spcPts val="0"/>
              </a:spcBef>
              <a:spcAft>
                <a:spcPts val="1800"/>
              </a:spcAft>
              <a:buFont typeface="Wingdings" charset="2"/>
              <a:buChar char="§"/>
            </a:pPr>
            <a:r>
              <a:rPr lang="en-GB" sz="2000" dirty="0" smtClean="0">
                <a:latin typeface="Arial" panose="020B0604020202020204" pitchFamily="34" charset="0"/>
                <a:cs typeface="Arial" panose="020B0604020202020204" pitchFamily="34" charset="0"/>
              </a:rPr>
              <a:t>Such </a:t>
            </a:r>
            <a:r>
              <a:rPr lang="en-GB" sz="2000" dirty="0">
                <a:latin typeface="Arial" panose="020B0604020202020204" pitchFamily="34" charset="0"/>
                <a:cs typeface="Arial" panose="020B0604020202020204" pitchFamily="34" charset="0"/>
              </a:rPr>
              <a:t>harmonisation and legal convergence may give support to the efficient functioning of international </a:t>
            </a:r>
            <a:r>
              <a:rPr lang="en-GB" sz="2000" dirty="0" smtClean="0">
                <a:latin typeface="Arial" panose="020B0604020202020204" pitchFamily="34" charset="0"/>
                <a:cs typeface="Arial" panose="020B0604020202020204" pitchFamily="34" charset="0"/>
              </a:rPr>
              <a:t>arbitration</a:t>
            </a:r>
            <a:r>
              <a:rPr lang="en-GB" sz="2000" dirty="0">
                <a:latin typeface="Arial" panose="020B0604020202020204" pitchFamily="34" charset="0"/>
                <a:cs typeface="Arial" panose="020B0604020202020204" pitchFamily="34" charset="0"/>
              </a:rPr>
              <a:t>, and for the resolution (via arbitration) of </a:t>
            </a:r>
            <a:r>
              <a:rPr lang="en-GB" sz="2000" dirty="0" smtClean="0">
                <a:latin typeface="Arial" panose="020B0604020202020204" pitchFamily="34" charset="0"/>
                <a:cs typeface="Arial" panose="020B0604020202020204" pitchFamily="34" charset="0"/>
              </a:rPr>
              <a:t>BRI disputes.</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29504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